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0"/>
  </p:notesMasterIdLst>
  <p:sldIdLst>
    <p:sldId id="262" r:id="rId2"/>
    <p:sldId id="284" r:id="rId3"/>
    <p:sldId id="274" r:id="rId4"/>
    <p:sldId id="288" r:id="rId5"/>
    <p:sldId id="282" r:id="rId6"/>
    <p:sldId id="281" r:id="rId7"/>
    <p:sldId id="283" r:id="rId8"/>
    <p:sldId id="263" r:id="rId9"/>
    <p:sldId id="285" r:id="rId10"/>
    <p:sldId id="286" r:id="rId11"/>
    <p:sldId id="279" r:id="rId12"/>
    <p:sldId id="287" r:id="rId13"/>
    <p:sldId id="289" r:id="rId14"/>
    <p:sldId id="290" r:id="rId15"/>
    <p:sldId id="291" r:id="rId16"/>
    <p:sldId id="292" r:id="rId17"/>
    <p:sldId id="293" r:id="rId18"/>
    <p:sldId id="295" r:id="rId19"/>
    <p:sldId id="296" r:id="rId20"/>
    <p:sldId id="297" r:id="rId21"/>
    <p:sldId id="273" r:id="rId22"/>
    <p:sldId id="275" r:id="rId23"/>
    <p:sldId id="276" r:id="rId24"/>
    <p:sldId id="268" r:id="rId25"/>
    <p:sldId id="269" r:id="rId26"/>
    <p:sldId id="270" r:id="rId27"/>
    <p:sldId id="271" r:id="rId28"/>
    <p:sldId id="272" r:id="rId2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agros Obregon" initials="MO" lastIdx="0" clrIdx="0">
    <p:extLst>
      <p:ext uri="{19B8F6BF-5375-455C-9EA6-DF929625EA0E}">
        <p15:presenceInfo xmlns:p15="http://schemas.microsoft.com/office/powerpoint/2012/main" userId="Milagros Obreg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926" autoAdjust="0"/>
  </p:normalViewPr>
  <p:slideViewPr>
    <p:cSldViewPr snapToGrid="0">
      <p:cViewPr varScale="1">
        <p:scale>
          <a:sx n="81" d="100"/>
          <a:sy n="81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PE" sz="1600" b="1"/>
              <a:t>Genómico del virus SARS-COV2, DE CASOS CONFIRMADOS DE COVID-19</a:t>
            </a:r>
          </a:p>
          <a:p>
            <a:pPr>
              <a:defRPr sz="1600" b="1"/>
            </a:pPr>
            <a:r>
              <a:rPr lang="es-PE" sz="1600" b="1"/>
              <a:t> EN LA REGIÓN CALLAO</a:t>
            </a:r>
          </a:p>
          <a:p>
            <a:pPr>
              <a:defRPr sz="1600" b="1"/>
            </a:pPr>
            <a:endParaRPr lang="es-PE" sz="1600" b="1"/>
          </a:p>
        </c:rich>
      </c:tx>
      <c:layout>
        <c:manualLayout>
          <c:xMode val="edge"/>
          <c:yMode val="edge"/>
          <c:x val="9.0033165081632421E-2"/>
          <c:y val="5.2854122621564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P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325040891627671E-2"/>
          <c:y val="0.24999036864004995"/>
          <c:w val="0.91481988664460423"/>
          <c:h val="0.6196693952494299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Hoja1!$B$4:$C$12</c:f>
              <c:multiLvlStrCache>
                <c:ptCount val="9"/>
                <c:lvl>
                  <c:pt idx="0">
                    <c:v>Delta</c:v>
                  </c:pt>
                  <c:pt idx="1">
                    <c:v>Gamma</c:v>
                  </c:pt>
                  <c:pt idx="2">
                    <c:v>Linaje sin Asignar</c:v>
                  </c:pt>
                  <c:pt idx="3">
                    <c:v>Ómicron</c:v>
                  </c:pt>
                  <c:pt idx="4">
                    <c:v>XQ</c:v>
                  </c:pt>
                  <c:pt idx="5">
                    <c:v>Lambda</c:v>
                  </c:pt>
                  <c:pt idx="6">
                    <c:v>MU</c:v>
                  </c:pt>
                  <c:pt idx="7">
                    <c:v>Iota</c:v>
                  </c:pt>
                  <c:pt idx="8">
                    <c:v>Otros Linajes</c:v>
                  </c:pt>
                </c:lvl>
                <c:lvl>
                  <c:pt idx="0">
                    <c:v>Variante de Preocupación</c:v>
                  </c:pt>
                  <c:pt idx="1">
                    <c:v>Variante de Preocupación</c:v>
                  </c:pt>
                  <c:pt idx="2">
                    <c:v>Variante de Preocupación</c:v>
                  </c:pt>
                  <c:pt idx="3">
                    <c:v>Variante de Preocupación</c:v>
                  </c:pt>
                  <c:pt idx="4">
                    <c:v>Variante de Preocupación</c:v>
                  </c:pt>
                  <c:pt idx="5">
                    <c:v>Variante de Interés</c:v>
                  </c:pt>
                  <c:pt idx="6">
                    <c:v>Variente de Interés</c:v>
                  </c:pt>
                  <c:pt idx="7">
                    <c:v>Variante Bajo Seguimiento</c:v>
                  </c:pt>
                  <c:pt idx="8">
                    <c:v>Linaje sin Clasificar</c:v>
                  </c:pt>
                </c:lvl>
              </c:multiLvlStrCache>
            </c:multiLvlStrRef>
          </c:cat>
          <c:val>
            <c:numRef>
              <c:f>Hoja1!$D$4:$D$12</c:f>
              <c:numCache>
                <c:formatCode>General</c:formatCode>
                <c:ptCount val="9"/>
                <c:pt idx="0">
                  <c:v>225</c:v>
                </c:pt>
                <c:pt idx="1">
                  <c:v>46</c:v>
                </c:pt>
                <c:pt idx="2">
                  <c:v>4</c:v>
                </c:pt>
                <c:pt idx="3">
                  <c:v>352</c:v>
                </c:pt>
                <c:pt idx="4">
                  <c:v>2</c:v>
                </c:pt>
                <c:pt idx="5">
                  <c:v>61</c:v>
                </c:pt>
                <c:pt idx="6">
                  <c:v>9</c:v>
                </c:pt>
                <c:pt idx="7">
                  <c:v>2</c:v>
                </c:pt>
                <c:pt idx="8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3-4C25-BFD6-0E761D8477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215984"/>
        <c:axId val="162217232"/>
        <c:axId val="0"/>
      </c:bar3DChart>
      <c:catAx>
        <c:axId val="16221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2217232"/>
        <c:crosses val="autoZero"/>
        <c:auto val="1"/>
        <c:lblAlgn val="ctr"/>
        <c:lblOffset val="100"/>
        <c:noMultiLvlLbl val="0"/>
      </c:catAx>
      <c:valAx>
        <c:axId val="16221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221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ÓMICRON EN LAS ÚLTIMAS SEIS SEMANAS EPIDEMIOLÓGICAS(SE)</a:t>
            </a:r>
          </a:p>
        </c:rich>
      </c:tx>
      <c:layout>
        <c:manualLayout>
          <c:xMode val="edge"/>
          <c:yMode val="edge"/>
          <c:x val="0.19709994584010332"/>
          <c:y val="2.488906665323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HOJA4!$B$4</c:f>
              <c:strCache>
                <c:ptCount val="1"/>
                <c:pt idx="0">
                  <c:v>SE03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HOJA4!$C$3:$I$3</c:f>
              <c:strCache>
                <c:ptCount val="7"/>
                <c:pt idx="0">
                  <c:v>XBB</c:v>
                </c:pt>
                <c:pt idx="1">
                  <c:v>XBB.1.5</c:v>
                </c:pt>
                <c:pt idx="2">
                  <c:v>BQ.1.1</c:v>
                </c:pt>
                <c:pt idx="3">
                  <c:v>BQ.1</c:v>
                </c:pt>
                <c:pt idx="4">
                  <c:v>DJ.1</c:v>
                </c:pt>
                <c:pt idx="5">
                  <c:v>Otros BA.5</c:v>
                </c:pt>
                <c:pt idx="6">
                  <c:v>BA.2.75</c:v>
                </c:pt>
              </c:strCache>
            </c:strRef>
          </c:cat>
          <c:val>
            <c:numRef>
              <c:f>HOJA4!$C$4:$I$4</c:f>
              <c:numCache>
                <c:formatCode>General</c:formatCode>
                <c:ptCount val="7"/>
                <c:pt idx="0">
                  <c:v>77</c:v>
                </c:pt>
                <c:pt idx="1">
                  <c:v>1</c:v>
                </c:pt>
                <c:pt idx="2">
                  <c:v>11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B2-4696-B522-3DF0AA9D2823}"/>
            </c:ext>
          </c:extLst>
        </c:ser>
        <c:ser>
          <c:idx val="1"/>
          <c:order val="1"/>
          <c:tx>
            <c:strRef>
              <c:f>HOJA4!$B$5</c:f>
              <c:strCache>
                <c:ptCount val="1"/>
                <c:pt idx="0">
                  <c:v>SE04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HOJA4!$C$3:$I$3</c:f>
              <c:strCache>
                <c:ptCount val="7"/>
                <c:pt idx="0">
                  <c:v>XBB</c:v>
                </c:pt>
                <c:pt idx="1">
                  <c:v>XBB.1.5</c:v>
                </c:pt>
                <c:pt idx="2">
                  <c:v>BQ.1.1</c:v>
                </c:pt>
                <c:pt idx="3">
                  <c:v>BQ.1</c:v>
                </c:pt>
                <c:pt idx="4">
                  <c:v>DJ.1</c:v>
                </c:pt>
                <c:pt idx="5">
                  <c:v>Otros BA.5</c:v>
                </c:pt>
                <c:pt idx="6">
                  <c:v>BA.2.75</c:v>
                </c:pt>
              </c:strCache>
            </c:strRef>
          </c:cat>
          <c:val>
            <c:numRef>
              <c:f>HOJA4!$C$5:$I$5</c:f>
              <c:numCache>
                <c:formatCode>General</c:formatCode>
                <c:ptCount val="7"/>
                <c:pt idx="0">
                  <c:v>58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B2-4696-B522-3DF0AA9D2823}"/>
            </c:ext>
          </c:extLst>
        </c:ser>
        <c:ser>
          <c:idx val="2"/>
          <c:order val="2"/>
          <c:tx>
            <c:strRef>
              <c:f>HOJA4!$B$6</c:f>
              <c:strCache>
                <c:ptCount val="1"/>
                <c:pt idx="0">
                  <c:v>SE05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HOJA4!$C$3:$I$3</c:f>
              <c:strCache>
                <c:ptCount val="7"/>
                <c:pt idx="0">
                  <c:v>XBB</c:v>
                </c:pt>
                <c:pt idx="1">
                  <c:v>XBB.1.5</c:v>
                </c:pt>
                <c:pt idx="2">
                  <c:v>BQ.1.1</c:v>
                </c:pt>
                <c:pt idx="3">
                  <c:v>BQ.1</c:v>
                </c:pt>
                <c:pt idx="4">
                  <c:v>DJ.1</c:v>
                </c:pt>
                <c:pt idx="5">
                  <c:v>Otros BA.5</c:v>
                </c:pt>
                <c:pt idx="6">
                  <c:v>BA.2.75</c:v>
                </c:pt>
              </c:strCache>
            </c:strRef>
          </c:cat>
          <c:val>
            <c:numRef>
              <c:f>HOJA4!$C$6:$I$6</c:f>
              <c:numCache>
                <c:formatCode>General</c:formatCode>
                <c:ptCount val="7"/>
                <c:pt idx="0">
                  <c:v>29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2-4696-B522-3DF0AA9D2823}"/>
            </c:ext>
          </c:extLst>
        </c:ser>
        <c:ser>
          <c:idx val="3"/>
          <c:order val="3"/>
          <c:tx>
            <c:strRef>
              <c:f>HOJA4!$B$7</c:f>
              <c:strCache>
                <c:ptCount val="1"/>
                <c:pt idx="0">
                  <c:v>SE06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HOJA4!$C$3:$I$3</c:f>
              <c:strCache>
                <c:ptCount val="7"/>
                <c:pt idx="0">
                  <c:v>XBB</c:v>
                </c:pt>
                <c:pt idx="1">
                  <c:v>XBB.1.5</c:v>
                </c:pt>
                <c:pt idx="2">
                  <c:v>BQ.1.1</c:v>
                </c:pt>
                <c:pt idx="3">
                  <c:v>BQ.1</c:v>
                </c:pt>
                <c:pt idx="4">
                  <c:v>DJ.1</c:v>
                </c:pt>
                <c:pt idx="5">
                  <c:v>Otros BA.5</c:v>
                </c:pt>
                <c:pt idx="6">
                  <c:v>BA.2.75</c:v>
                </c:pt>
              </c:strCache>
            </c:strRef>
          </c:cat>
          <c:val>
            <c:numRef>
              <c:f>HOJA4!$C$7:$I$7</c:f>
              <c:numCache>
                <c:formatCode>General</c:formatCode>
                <c:ptCount val="7"/>
                <c:pt idx="0">
                  <c:v>26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B2-4696-B522-3DF0AA9D2823}"/>
            </c:ext>
          </c:extLst>
        </c:ser>
        <c:ser>
          <c:idx val="4"/>
          <c:order val="4"/>
          <c:tx>
            <c:strRef>
              <c:f>HOJA4!$B$8</c:f>
              <c:strCache>
                <c:ptCount val="1"/>
                <c:pt idx="0">
                  <c:v>SE07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0000"/>
                  </a:schemeClr>
                </a:gs>
                <a:gs pos="78000">
                  <a:schemeClr val="accent5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HOJA4!$C$3:$I$3</c:f>
              <c:strCache>
                <c:ptCount val="7"/>
                <c:pt idx="0">
                  <c:v>XBB</c:v>
                </c:pt>
                <c:pt idx="1">
                  <c:v>XBB.1.5</c:v>
                </c:pt>
                <c:pt idx="2">
                  <c:v>BQ.1.1</c:v>
                </c:pt>
                <c:pt idx="3">
                  <c:v>BQ.1</c:v>
                </c:pt>
                <c:pt idx="4">
                  <c:v>DJ.1</c:v>
                </c:pt>
                <c:pt idx="5">
                  <c:v>Otros BA.5</c:v>
                </c:pt>
                <c:pt idx="6">
                  <c:v>BA.2.75</c:v>
                </c:pt>
              </c:strCache>
            </c:strRef>
          </c:cat>
          <c:val>
            <c:numRef>
              <c:f>HOJA4!$C$8:$I$8</c:f>
              <c:numCache>
                <c:formatCode>General</c:formatCode>
                <c:ptCount val="7"/>
                <c:pt idx="0">
                  <c:v>32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B2-4696-B522-3DF0AA9D2823}"/>
            </c:ext>
          </c:extLst>
        </c:ser>
        <c:ser>
          <c:idx val="5"/>
          <c:order val="5"/>
          <c:tx>
            <c:strRef>
              <c:f>HOJA4!$B$9</c:f>
              <c:strCache>
                <c:ptCount val="1"/>
                <c:pt idx="0">
                  <c:v>SE08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lumMod val="100000"/>
                  </a:schemeClr>
                </a:gs>
                <a:gs pos="78000">
                  <a:schemeClr val="accent6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HOJA4!$C$3:$I$3</c:f>
              <c:strCache>
                <c:ptCount val="7"/>
                <c:pt idx="0">
                  <c:v>XBB</c:v>
                </c:pt>
                <c:pt idx="1">
                  <c:v>XBB.1.5</c:v>
                </c:pt>
                <c:pt idx="2">
                  <c:v>BQ.1.1</c:v>
                </c:pt>
                <c:pt idx="3">
                  <c:v>BQ.1</c:v>
                </c:pt>
                <c:pt idx="4">
                  <c:v>DJ.1</c:v>
                </c:pt>
                <c:pt idx="5">
                  <c:v>Otros BA.5</c:v>
                </c:pt>
                <c:pt idx="6">
                  <c:v>BA.2.75</c:v>
                </c:pt>
              </c:strCache>
            </c:strRef>
          </c:cat>
          <c:val>
            <c:numRef>
              <c:f>HOJA4!$C$9:$I$9</c:f>
              <c:numCache>
                <c:formatCode>General</c:formatCode>
                <c:ptCount val="7"/>
                <c:pt idx="0">
                  <c:v>14</c:v>
                </c:pt>
                <c:pt idx="1">
                  <c:v>9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B2-4696-B522-3DF0AA9D28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991728"/>
        <c:axId val="207992144"/>
        <c:axId val="0"/>
      </c:bar3DChart>
      <c:catAx>
        <c:axId val="20799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7992144"/>
        <c:crosses val="autoZero"/>
        <c:auto val="1"/>
        <c:lblAlgn val="ctr"/>
        <c:lblOffset val="100"/>
        <c:noMultiLvlLbl val="0"/>
      </c:catAx>
      <c:valAx>
        <c:axId val="20799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799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PORCENTAJE SOBRE EL TOTAL DE MUESTRAS SECUENCIADAS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205479452054796E-2"/>
          <c:y val="0.1719149632144559"/>
          <c:w val="0.88219178082191785"/>
          <c:h val="0.769292373113896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HOJA4!$C$30</c:f>
              <c:strCache>
                <c:ptCount val="1"/>
                <c:pt idx="0">
                  <c:v>SE03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HOJA4!$D$29:$J$29</c:f>
              <c:strCache>
                <c:ptCount val="7"/>
                <c:pt idx="0">
                  <c:v>%XBB</c:v>
                </c:pt>
                <c:pt idx="1">
                  <c:v>%XBB.1.5</c:v>
                </c:pt>
                <c:pt idx="2">
                  <c:v>%BQ.1.1</c:v>
                </c:pt>
                <c:pt idx="3">
                  <c:v>%BQ.1</c:v>
                </c:pt>
                <c:pt idx="4">
                  <c:v>%DJ.1</c:v>
                </c:pt>
                <c:pt idx="5">
                  <c:v>%Otros BA.5</c:v>
                </c:pt>
                <c:pt idx="6">
                  <c:v>%BA.2.75</c:v>
                </c:pt>
              </c:strCache>
            </c:strRef>
          </c:cat>
          <c:val>
            <c:numRef>
              <c:f>HOJA4!$D$30:$J$30</c:f>
              <c:numCache>
                <c:formatCode>0.0%</c:formatCode>
                <c:ptCount val="7"/>
                <c:pt idx="0">
                  <c:v>0.77</c:v>
                </c:pt>
                <c:pt idx="1">
                  <c:v>0.01</c:v>
                </c:pt>
                <c:pt idx="2">
                  <c:v>0.11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DE-43BF-9164-09A9802944A0}"/>
            </c:ext>
          </c:extLst>
        </c:ser>
        <c:ser>
          <c:idx val="1"/>
          <c:order val="1"/>
          <c:tx>
            <c:strRef>
              <c:f>HOJA4!$C$31</c:f>
              <c:strCache>
                <c:ptCount val="1"/>
                <c:pt idx="0">
                  <c:v>SE04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HOJA4!$D$29:$J$29</c:f>
              <c:strCache>
                <c:ptCount val="7"/>
                <c:pt idx="0">
                  <c:v>%XBB</c:v>
                </c:pt>
                <c:pt idx="1">
                  <c:v>%XBB.1.5</c:v>
                </c:pt>
                <c:pt idx="2">
                  <c:v>%BQ.1.1</c:v>
                </c:pt>
                <c:pt idx="3">
                  <c:v>%BQ.1</c:v>
                </c:pt>
                <c:pt idx="4">
                  <c:v>%DJ.1</c:v>
                </c:pt>
                <c:pt idx="5">
                  <c:v>%Otros BA.5</c:v>
                </c:pt>
                <c:pt idx="6">
                  <c:v>%BA.2.75</c:v>
                </c:pt>
              </c:strCache>
            </c:strRef>
          </c:cat>
          <c:val>
            <c:numRef>
              <c:f>HOJA4!$D$31:$J$31</c:f>
              <c:numCache>
                <c:formatCode>0.0%</c:formatCode>
                <c:ptCount val="7"/>
                <c:pt idx="0">
                  <c:v>0.77300000000000002</c:v>
                </c:pt>
                <c:pt idx="1">
                  <c:v>1.2999999999999999E-2</c:v>
                </c:pt>
                <c:pt idx="2">
                  <c:v>0.08</c:v>
                </c:pt>
                <c:pt idx="3">
                  <c:v>0.04</c:v>
                </c:pt>
                <c:pt idx="4">
                  <c:v>1.2999999999999999E-2</c:v>
                </c:pt>
                <c:pt idx="5">
                  <c:v>0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DE-43BF-9164-09A9802944A0}"/>
            </c:ext>
          </c:extLst>
        </c:ser>
        <c:ser>
          <c:idx val="2"/>
          <c:order val="2"/>
          <c:tx>
            <c:strRef>
              <c:f>HOJA4!$C$32</c:f>
              <c:strCache>
                <c:ptCount val="1"/>
                <c:pt idx="0">
                  <c:v>SE05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HOJA4!$D$29:$J$29</c:f>
              <c:strCache>
                <c:ptCount val="7"/>
                <c:pt idx="0">
                  <c:v>%XBB</c:v>
                </c:pt>
                <c:pt idx="1">
                  <c:v>%XBB.1.5</c:v>
                </c:pt>
                <c:pt idx="2">
                  <c:v>%BQ.1.1</c:v>
                </c:pt>
                <c:pt idx="3">
                  <c:v>%BQ.1</c:v>
                </c:pt>
                <c:pt idx="4">
                  <c:v>%DJ.1</c:v>
                </c:pt>
                <c:pt idx="5">
                  <c:v>%Otros BA.5</c:v>
                </c:pt>
                <c:pt idx="6">
                  <c:v>%BA.2.75</c:v>
                </c:pt>
              </c:strCache>
            </c:strRef>
          </c:cat>
          <c:val>
            <c:numRef>
              <c:f>HOJA4!$D$32:$J$32</c:f>
              <c:numCache>
                <c:formatCode>0.0%</c:formatCode>
                <c:ptCount val="7"/>
                <c:pt idx="0">
                  <c:v>0.80600000000000005</c:v>
                </c:pt>
                <c:pt idx="1">
                  <c:v>5.6000000000000001E-2</c:v>
                </c:pt>
                <c:pt idx="2">
                  <c:v>0</c:v>
                </c:pt>
                <c:pt idx="3">
                  <c:v>5.6000000000000001E-2</c:v>
                </c:pt>
                <c:pt idx="4">
                  <c:v>0</c:v>
                </c:pt>
                <c:pt idx="5">
                  <c:v>0</c:v>
                </c:pt>
                <c:pt idx="6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DE-43BF-9164-09A9802944A0}"/>
            </c:ext>
          </c:extLst>
        </c:ser>
        <c:ser>
          <c:idx val="3"/>
          <c:order val="3"/>
          <c:tx>
            <c:strRef>
              <c:f>HOJA4!$C$33</c:f>
              <c:strCache>
                <c:ptCount val="1"/>
                <c:pt idx="0">
                  <c:v>SE06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HOJA4!$D$29:$J$29</c:f>
              <c:strCache>
                <c:ptCount val="7"/>
                <c:pt idx="0">
                  <c:v>%XBB</c:v>
                </c:pt>
                <c:pt idx="1">
                  <c:v>%XBB.1.5</c:v>
                </c:pt>
                <c:pt idx="2">
                  <c:v>%BQ.1.1</c:v>
                </c:pt>
                <c:pt idx="3">
                  <c:v>%BQ.1</c:v>
                </c:pt>
                <c:pt idx="4">
                  <c:v>%DJ.1</c:v>
                </c:pt>
                <c:pt idx="5">
                  <c:v>%Otros BA.5</c:v>
                </c:pt>
                <c:pt idx="6">
                  <c:v>%BA.2.75</c:v>
                </c:pt>
              </c:strCache>
            </c:strRef>
          </c:cat>
          <c:val>
            <c:numRef>
              <c:f>HOJA4!$D$33:$J$33</c:f>
              <c:numCache>
                <c:formatCode>0.00%</c:formatCode>
                <c:ptCount val="7"/>
                <c:pt idx="0" formatCode="0.0%">
                  <c:v>0.63400000000000001</c:v>
                </c:pt>
                <c:pt idx="1">
                  <c:v>0.14599999999999999</c:v>
                </c:pt>
                <c:pt idx="2" formatCode="0.0%">
                  <c:v>2.4E-2</c:v>
                </c:pt>
                <c:pt idx="3" formatCode="0.0%">
                  <c:v>5.6000000000000001E-2</c:v>
                </c:pt>
                <c:pt idx="4" formatCode="0.0%">
                  <c:v>2.4E-2</c:v>
                </c:pt>
                <c:pt idx="5" formatCode="0.0%">
                  <c:v>0</c:v>
                </c:pt>
                <c:pt idx="6" formatCode="0.0%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DE-43BF-9164-09A9802944A0}"/>
            </c:ext>
          </c:extLst>
        </c:ser>
        <c:ser>
          <c:idx val="4"/>
          <c:order val="4"/>
          <c:tx>
            <c:strRef>
              <c:f>HOJA4!$C$34</c:f>
              <c:strCache>
                <c:ptCount val="1"/>
                <c:pt idx="0">
                  <c:v>SE07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HOJA4!$D$29:$J$29</c:f>
              <c:strCache>
                <c:ptCount val="7"/>
                <c:pt idx="0">
                  <c:v>%XBB</c:v>
                </c:pt>
                <c:pt idx="1">
                  <c:v>%XBB.1.5</c:v>
                </c:pt>
                <c:pt idx="2">
                  <c:v>%BQ.1.1</c:v>
                </c:pt>
                <c:pt idx="3">
                  <c:v>%BQ.1</c:v>
                </c:pt>
                <c:pt idx="4">
                  <c:v>%DJ.1</c:v>
                </c:pt>
                <c:pt idx="5">
                  <c:v>%Otros BA.5</c:v>
                </c:pt>
                <c:pt idx="6">
                  <c:v>%BA.2.75</c:v>
                </c:pt>
              </c:strCache>
            </c:strRef>
          </c:cat>
          <c:val>
            <c:numRef>
              <c:f>HOJA4!$D$34:$J$34</c:f>
              <c:numCache>
                <c:formatCode>0.00%</c:formatCode>
                <c:ptCount val="7"/>
                <c:pt idx="0" formatCode="0.0%">
                  <c:v>0.71099999999999997</c:v>
                </c:pt>
                <c:pt idx="1">
                  <c:v>0.111</c:v>
                </c:pt>
                <c:pt idx="2" formatCode="0.0%">
                  <c:v>4.3999999999999997E-2</c:v>
                </c:pt>
                <c:pt idx="3" formatCode="0.0%">
                  <c:v>5.6000000000000001E-2</c:v>
                </c:pt>
                <c:pt idx="4" formatCode="0.0%">
                  <c:v>0</c:v>
                </c:pt>
                <c:pt idx="5" formatCode="0.0%">
                  <c:v>0</c:v>
                </c:pt>
                <c:pt idx="6" formatCode="0.0%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DE-43BF-9164-09A980294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08430608"/>
        <c:axId val="308432272"/>
        <c:axId val="0"/>
      </c:bar3DChart>
      <c:catAx>
        <c:axId val="30843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08432272"/>
        <c:crosses val="autoZero"/>
        <c:auto val="1"/>
        <c:lblAlgn val="ctr"/>
        <c:lblOffset val="100"/>
        <c:noMultiLvlLbl val="0"/>
      </c:catAx>
      <c:valAx>
        <c:axId val="3084322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0843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PE" dirty="0">
                <a:latin typeface="Arial Black" panose="020B0A04020102020204" pitchFamily="34" charset="0"/>
              </a:rPr>
              <a:t>PESO EN kg DE RESIDUOS PELIGROSOS DEL HNDAC</a:t>
            </a:r>
          </a:p>
        </c:rich>
      </c:tx>
      <c:layout>
        <c:manualLayout>
          <c:xMode val="edge"/>
          <c:yMode val="edge"/>
          <c:x val="0.19282862523540489"/>
          <c:y val="3.575055174079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5.2202084908877913E-2"/>
          <c:y val="0.15574425261264532"/>
          <c:w val="0.92670563637172476"/>
          <c:h val="0.68613179320214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Hoja1!$C$5:$N$5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Hoja1!$C$6:$N$6</c:f>
              <c:numCache>
                <c:formatCode>General</c:formatCode>
                <c:ptCount val="12"/>
                <c:pt idx="0">
                  <c:v>27884</c:v>
                </c:pt>
                <c:pt idx="1">
                  <c:v>28765</c:v>
                </c:pt>
                <c:pt idx="2">
                  <c:v>25623</c:v>
                </c:pt>
                <c:pt idx="3">
                  <c:v>22242</c:v>
                </c:pt>
                <c:pt idx="4">
                  <c:v>32346</c:v>
                </c:pt>
                <c:pt idx="5">
                  <c:v>32082</c:v>
                </c:pt>
                <c:pt idx="6">
                  <c:v>39401</c:v>
                </c:pt>
                <c:pt idx="7">
                  <c:v>47560</c:v>
                </c:pt>
                <c:pt idx="8">
                  <c:v>40653</c:v>
                </c:pt>
                <c:pt idx="9">
                  <c:v>42768</c:v>
                </c:pt>
                <c:pt idx="10">
                  <c:v>42427.5</c:v>
                </c:pt>
                <c:pt idx="11">
                  <c:v>43720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48-461F-9842-93B1F819ECAE}"/>
            </c:ext>
          </c:extLst>
        </c:ser>
        <c:ser>
          <c:idx val="1"/>
          <c:order val="1"/>
          <c:tx>
            <c:strRef>
              <c:f>Hoja1!$B$7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Hoja1!$C$7:$N$7</c:f>
              <c:numCache>
                <c:formatCode>General</c:formatCode>
                <c:ptCount val="12"/>
                <c:pt idx="0">
                  <c:v>48243.6</c:v>
                </c:pt>
                <c:pt idx="1">
                  <c:v>45265</c:v>
                </c:pt>
                <c:pt idx="2">
                  <c:v>30279</c:v>
                </c:pt>
                <c:pt idx="3">
                  <c:v>47218</c:v>
                </c:pt>
                <c:pt idx="4">
                  <c:v>45386</c:v>
                </c:pt>
                <c:pt idx="5">
                  <c:v>43207</c:v>
                </c:pt>
                <c:pt idx="6">
                  <c:v>43044</c:v>
                </c:pt>
                <c:pt idx="7">
                  <c:v>47113</c:v>
                </c:pt>
                <c:pt idx="8">
                  <c:v>39976</c:v>
                </c:pt>
                <c:pt idx="9">
                  <c:v>40327</c:v>
                </c:pt>
                <c:pt idx="10">
                  <c:v>36095.199999999997</c:v>
                </c:pt>
                <c:pt idx="11">
                  <c:v>34740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8-461F-9842-93B1F819ECAE}"/>
            </c:ext>
          </c:extLst>
        </c:ser>
        <c:ser>
          <c:idx val="2"/>
          <c:order val="2"/>
          <c:tx>
            <c:strRef>
              <c:f>Hoja1!$B$8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Hoja1!$C$8:$N$8</c:f>
              <c:numCache>
                <c:formatCode>General</c:formatCode>
                <c:ptCount val="12"/>
                <c:pt idx="0">
                  <c:v>36001.800000000003</c:v>
                </c:pt>
                <c:pt idx="1">
                  <c:v>35241</c:v>
                </c:pt>
                <c:pt idx="2">
                  <c:v>37677</c:v>
                </c:pt>
                <c:pt idx="3">
                  <c:v>36645</c:v>
                </c:pt>
                <c:pt idx="4">
                  <c:v>37586</c:v>
                </c:pt>
                <c:pt idx="5">
                  <c:v>37117</c:v>
                </c:pt>
                <c:pt idx="6">
                  <c:v>36615</c:v>
                </c:pt>
                <c:pt idx="7">
                  <c:v>35979</c:v>
                </c:pt>
                <c:pt idx="8">
                  <c:v>34598</c:v>
                </c:pt>
                <c:pt idx="9">
                  <c:v>35486</c:v>
                </c:pt>
                <c:pt idx="10">
                  <c:v>34153</c:v>
                </c:pt>
                <c:pt idx="11">
                  <c:v>34407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48-461F-9842-93B1F819ECAE}"/>
            </c:ext>
          </c:extLst>
        </c:ser>
        <c:ser>
          <c:idx val="3"/>
          <c:order val="3"/>
          <c:tx>
            <c:strRef>
              <c:f>Hoja1!$B$9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Hoja1!$C$9:$N$9</c:f>
              <c:numCache>
                <c:formatCode>General</c:formatCode>
                <c:ptCount val="12"/>
                <c:pt idx="0">
                  <c:v>38375</c:v>
                </c:pt>
                <c:pt idx="1">
                  <c:v>41480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48-461F-9842-93B1F819E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1917919"/>
        <c:axId val="211893791"/>
      </c:barChart>
      <c:catAx>
        <c:axId val="211917919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1893791"/>
        <c:crosses val="autoZero"/>
        <c:auto val="1"/>
        <c:lblAlgn val="ctr"/>
        <c:lblOffset val="100"/>
        <c:noMultiLvlLbl val="0"/>
      </c:catAx>
      <c:valAx>
        <c:axId val="211893791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191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050FB-B56D-455E-A13E-EACF1C9817CE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BA321-1017-4F4B-8522-94AF21A91C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940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09E3-EF24-48DE-B711-E38E3448C0AF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611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445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234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45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353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20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3308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7574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825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847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396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367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50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632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289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912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853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D706-576C-420B-9F25-A7B6EA6F5CBA}" type="datetimeFigureOut">
              <a:rPr lang="es-PE" smtClean="0"/>
              <a:t>11/04/2023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68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6037"/>
          </a:xfrm>
        </p:spPr>
        <p:txBody>
          <a:bodyPr>
            <a:normAutofit fontScale="90000"/>
          </a:bodyPr>
          <a:lstStyle/>
          <a:p>
            <a:r>
              <a:rPr lang="es-PE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Reporte Epidemiológico</a:t>
            </a:r>
            <a:endParaRPr lang="es-PE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9538" y="4044462"/>
            <a:ext cx="9378462" cy="1793630"/>
          </a:xfrm>
        </p:spPr>
        <p:txBody>
          <a:bodyPr>
            <a:normAutofit fontScale="77500" lnSpcReduction="20000"/>
          </a:bodyPr>
          <a:lstStyle/>
          <a:p>
            <a:r>
              <a:rPr lang="es-PE" sz="39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Oficina  de Epidemiologia y Salud Ambiental</a:t>
            </a:r>
          </a:p>
          <a:p>
            <a:endParaRPr lang="es-PE" sz="39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PE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Semana Epidemiológica N° 11-2023</a:t>
            </a:r>
          </a:p>
          <a:p>
            <a:r>
              <a:rPr lang="es-PE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Del 12 al 18 marzo 2023</a:t>
            </a:r>
          </a:p>
          <a:p>
            <a:endParaRPr lang="es-PE" sz="3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s-PE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0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1" y="627595"/>
            <a:ext cx="4822354" cy="25178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529" y="654756"/>
            <a:ext cx="4899358" cy="22633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51" y="4378045"/>
            <a:ext cx="5104997" cy="12079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549" y="3632529"/>
            <a:ext cx="4662481" cy="215393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16459" y="181069"/>
            <a:ext cx="663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DESCRIPCION DE LOS CASOS DE DENGUE REPORTADOS EN EL HNDAC</a:t>
            </a:r>
          </a:p>
        </p:txBody>
      </p:sp>
    </p:spTree>
    <p:extLst>
      <p:ext uri="{BB962C8B-B14F-4D97-AF65-F5344CB8AC3E}">
        <p14:creationId xmlns:p14="http://schemas.microsoft.com/office/powerpoint/2010/main" val="23114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60" y="314428"/>
            <a:ext cx="7362790" cy="62772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5385" y="483925"/>
            <a:ext cx="43406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Los índices larvarios son importantes en el </a:t>
            </a:r>
            <a:endParaRPr lang="es-PE" dirty="0" smtClean="0"/>
          </a:p>
          <a:p>
            <a:r>
              <a:rPr lang="es-PE" dirty="0" smtClean="0"/>
              <a:t>control </a:t>
            </a:r>
            <a:r>
              <a:rPr lang="es-PE" dirty="0"/>
              <a:t>vectorial por al menos tres razones. </a:t>
            </a:r>
            <a:endParaRPr lang="es-PE" dirty="0" smtClean="0"/>
          </a:p>
          <a:p>
            <a:r>
              <a:rPr lang="es-PE" dirty="0" smtClean="0"/>
              <a:t>Primero</a:t>
            </a:r>
            <a:r>
              <a:rPr lang="es-PE" dirty="0"/>
              <a:t>, para aplicar el control larvario, se </a:t>
            </a:r>
            <a:endParaRPr lang="es-PE" dirty="0" smtClean="0"/>
          </a:p>
          <a:p>
            <a:r>
              <a:rPr lang="es-PE" dirty="0" smtClean="0"/>
              <a:t>requiere </a:t>
            </a:r>
            <a:r>
              <a:rPr lang="es-PE" dirty="0"/>
              <a:t>encontrar la larva. Segundo, los </a:t>
            </a:r>
            <a:endParaRPr lang="es-PE" dirty="0" smtClean="0"/>
          </a:p>
          <a:p>
            <a:r>
              <a:rPr lang="es-PE" dirty="0" smtClean="0"/>
              <a:t>índices </a:t>
            </a:r>
            <a:r>
              <a:rPr lang="es-PE" dirty="0"/>
              <a:t>proporcionan criterios para priorizar </a:t>
            </a:r>
            <a:endParaRPr lang="es-PE" dirty="0" smtClean="0"/>
          </a:p>
          <a:p>
            <a:r>
              <a:rPr lang="es-PE" dirty="0" smtClean="0"/>
              <a:t>lugares </a:t>
            </a:r>
            <a:r>
              <a:rPr lang="es-PE" dirty="0"/>
              <a:t>o categorías de hábitats larvales, </a:t>
            </a:r>
            <a:endParaRPr lang="es-PE" dirty="0" smtClean="0"/>
          </a:p>
          <a:p>
            <a:r>
              <a:rPr lang="es-PE" dirty="0" smtClean="0"/>
              <a:t>donde </a:t>
            </a:r>
            <a:r>
              <a:rPr lang="es-PE" dirty="0"/>
              <a:t>al existir recursos limitados, éstos </a:t>
            </a:r>
            <a:endParaRPr lang="es-PE" dirty="0" smtClean="0"/>
          </a:p>
          <a:p>
            <a:r>
              <a:rPr lang="es-PE" dirty="0" smtClean="0"/>
              <a:t>se </a:t>
            </a:r>
            <a:r>
              <a:rPr lang="es-PE" dirty="0"/>
              <a:t>pueden concentrar donde pudieran </a:t>
            </a:r>
            <a:endParaRPr lang="es-PE" dirty="0" smtClean="0"/>
          </a:p>
          <a:p>
            <a:r>
              <a:rPr lang="es-PE" dirty="0" smtClean="0"/>
              <a:t>tener </a:t>
            </a:r>
            <a:r>
              <a:rPr lang="es-PE" dirty="0"/>
              <a:t>el mayor impacto en la transmisión </a:t>
            </a:r>
            <a:endParaRPr lang="es-PE" dirty="0" smtClean="0"/>
          </a:p>
          <a:p>
            <a:r>
              <a:rPr lang="es-PE" dirty="0" smtClean="0"/>
              <a:t>de </a:t>
            </a:r>
            <a:r>
              <a:rPr lang="es-PE" dirty="0"/>
              <a:t>la enfermedad. Tercero, los índices </a:t>
            </a:r>
            <a:endParaRPr lang="es-PE" dirty="0" smtClean="0"/>
          </a:p>
          <a:p>
            <a:r>
              <a:rPr lang="es-PE" dirty="0" smtClean="0"/>
              <a:t>permiten </a:t>
            </a:r>
            <a:r>
              <a:rPr lang="es-PE" dirty="0"/>
              <a:t>evaluar la efectividad de las </a:t>
            </a:r>
            <a:endParaRPr lang="es-PE" dirty="0" smtClean="0"/>
          </a:p>
          <a:p>
            <a:r>
              <a:rPr lang="es-PE" dirty="0" smtClean="0"/>
              <a:t>medidas </a:t>
            </a:r>
            <a:r>
              <a:rPr lang="es-PE" dirty="0"/>
              <a:t>de control entomológico.</a:t>
            </a:r>
          </a:p>
        </p:txBody>
      </p:sp>
    </p:spTree>
    <p:extLst>
      <p:ext uri="{BB962C8B-B14F-4D97-AF65-F5344CB8AC3E}">
        <p14:creationId xmlns:p14="http://schemas.microsoft.com/office/powerpoint/2010/main" val="6566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190005"/>
            <a:ext cx="6780797" cy="400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993" y="4261581"/>
            <a:ext cx="7116024" cy="8420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0965" y="4895444"/>
            <a:ext cx="11661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densidad de Incidencia de Neumonía asociada a Ventilador Mecánico (NAV) </a:t>
            </a:r>
            <a:r>
              <a:rPr lang="es-ES" dirty="0" smtClean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UCI adultos en </a:t>
            </a: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año 2022 fue de 29.4 por 1000 días de exposición a VM que es mayor para el percentil 50 de </a:t>
            </a:r>
            <a:r>
              <a:rPr lang="es-ES" dirty="0" smtClean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todos </a:t>
            </a: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los establecimientos de salud que pertenecen a la Red de Vigilancia de IAAS y mayor para los establecimientos de categoría </a:t>
            </a:r>
            <a:r>
              <a:rPr lang="es-ES" dirty="0" smtClean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III-1. A febrero del 2023 es 51.7 </a:t>
            </a: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 1000 días de exposición a VM que es mayor para el percentil 50 de todos los establecimientos de salud que pertenecen a la Red de Vigilancia de IAAS y mayor para los establecimientos de categoría III-1 </a:t>
            </a:r>
            <a:r>
              <a:rPr lang="es-ES" dirty="0" smtClean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P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0649" y="1267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43" y="217283"/>
            <a:ext cx="579755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04" y="4240008"/>
            <a:ext cx="5995789" cy="63237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6693" y="4872378"/>
            <a:ext cx="1175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Las Infecciones Asociadas a la Atención de la Salud de herida operatoria post cesárea se producen por el contacto del paciente con tres posibles fuentes: su propia flora, los patógenos presentes en otros pacientes o en el trabajador de salud y, por último, patógenos presentes en el ambiente hospitalario</a:t>
            </a:r>
            <a:r>
              <a:rPr lang="es-ES" dirty="0" smtClean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La </a:t>
            </a: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s-ES" dirty="0" smtClean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ncidencia Acumulada para el año 2022 fue  de 0.90 por 100 cesáreas, tasa menor </a:t>
            </a: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 los establecimientos de categoría </a:t>
            </a:r>
            <a:r>
              <a:rPr lang="es-ES" dirty="0" smtClean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III-1, a febrero 2023 es 1.4 </a:t>
            </a: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 100 </a:t>
            </a:r>
            <a:r>
              <a:rPr lang="es-ES" dirty="0" smtClean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cesáreas </a:t>
            </a: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tasa </a:t>
            </a:r>
            <a:r>
              <a:rPr lang="es-ES" dirty="0" smtClean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mayor </a:t>
            </a: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 los establecimientos de categoría III-1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22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25917" y="162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17" y="162963"/>
            <a:ext cx="5862638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731" y="3723726"/>
            <a:ext cx="6051824" cy="54546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6569" y="4746884"/>
            <a:ext cx="1166388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densidad de Incidencia de Neumonía asociada a Ventilador Mecánico (NAV) </a:t>
            </a:r>
            <a:r>
              <a:rPr lang="es-ES" dirty="0" smtClean="0">
                <a:solidFill>
                  <a:srgbClr val="1528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UCI Neonatal en </a:t>
            </a: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año 2022 fue de 1.3 por 1000 días de exposición a VM que es mayor para el percentil 50 de todos los establecimientos de salud que pertenecen a la Red de Vigilancia de IAAS y menor para los establecimientos de categoría III-1, a febrero del 2023 es mayor para P50 de los EESS y establecimientos de categoría III-1.</a:t>
            </a:r>
            <a:endParaRPr lang="es-P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solidFill>
                  <a:srgbClr val="1528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03" y="647910"/>
            <a:ext cx="4084674" cy="33226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790" y="616810"/>
            <a:ext cx="4777466" cy="32425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294" y="3970518"/>
            <a:ext cx="4584589" cy="275563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68903" y="132704"/>
            <a:ext cx="9463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 smtClean="0"/>
              <a:t>Casos </a:t>
            </a:r>
            <a:r>
              <a:rPr lang="es-PE" sz="2000" dirty="0"/>
              <a:t>reportados personas expuestas al </a:t>
            </a:r>
            <a:r>
              <a:rPr lang="es-PE" sz="2000" dirty="0" smtClean="0"/>
              <a:t> virus </a:t>
            </a:r>
            <a:r>
              <a:rPr lang="es-PE" sz="2000" dirty="0"/>
              <a:t>de la rabia </a:t>
            </a:r>
            <a:r>
              <a:rPr lang="es-PE" sz="2000" dirty="0" smtClean="0"/>
              <a:t>2023 en el  HNDAC 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2872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6" y="176420"/>
            <a:ext cx="10359025" cy="59112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2838" y="6237962"/>
            <a:ext cx="1171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Desde la Semana Epidemiológica 10 (05 al 11 de marzo) se aumento la positividad de casos COVID-19 con prueba antigénica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957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8" y="182445"/>
            <a:ext cx="5937473" cy="39743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564" y="2567836"/>
            <a:ext cx="5893203" cy="415864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2597" y="4647156"/>
            <a:ext cx="59374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De los  casos confirmados el 62.68% son del género femenino y el 37.32% del genero masculino. El  grupo de edad más afectado es el de 25 a 30 años con un 12% , seguido de 30 a 35 años con 10.5% (147 casos).</a:t>
            </a:r>
          </a:p>
          <a:p>
            <a:r>
              <a:rPr lang="es-PE" dirty="0" smtClean="0"/>
              <a:t>La principal comorbilidad es ser trabajador de salud en un 44.3%.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07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3225"/>
            <a:ext cx="10515600" cy="1325563"/>
          </a:xfrm>
        </p:spPr>
        <p:txBody>
          <a:bodyPr/>
          <a:lstStyle/>
          <a:p>
            <a:r>
              <a:rPr lang="es-PE" dirty="0" smtClean="0"/>
              <a:t/>
            </a:r>
            <a:br>
              <a:rPr lang="es-PE" dirty="0" smtClean="0"/>
            </a:b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986463"/>
              </p:ext>
            </p:extLst>
          </p:nvPr>
        </p:nvGraphicFramePr>
        <p:xfrm>
          <a:off x="653142" y="1"/>
          <a:ext cx="10825844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56229" y="6007100"/>
            <a:ext cx="646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sz="1200" dirty="0"/>
          </a:p>
          <a:p>
            <a:endParaRPr lang="es-PE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460500" y="6468765"/>
            <a:ext cx="2611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 smtClean="0"/>
              <a:t>Fuente: INSTITUTO NACIONAL DE SALUD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37652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/>
            </a:r>
            <a:br>
              <a:rPr lang="es-PE" dirty="0" smtClean="0"/>
            </a:b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783588"/>
              </p:ext>
            </p:extLst>
          </p:nvPr>
        </p:nvGraphicFramePr>
        <p:xfrm>
          <a:off x="1003300" y="1371600"/>
          <a:ext cx="9601200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49400" y="6565900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Fuente: DIRESA-CALLAO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0046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97941"/>
            <a:ext cx="10515600" cy="56790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PE" sz="3200" b="1" spc="-150" dirty="0"/>
              <a:t>PERSONAL DE LA OFICINA DE EPIDEMIOLOGIA Y SALUD </a:t>
            </a:r>
            <a:r>
              <a:rPr lang="es-PE" sz="3200" b="1" spc="-150" dirty="0" smtClean="0"/>
              <a:t>AMBIENTAL</a:t>
            </a:r>
          </a:p>
          <a:p>
            <a:pPr marL="0" indent="0">
              <a:buNone/>
            </a:pPr>
            <a:endParaRPr lang="es-PE" sz="3200" b="1" spc="-150" dirty="0"/>
          </a:p>
          <a:p>
            <a:pPr marL="0" indent="0" algn="just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Dra.	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	Silvia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Mendocilla García</a:t>
            </a:r>
          </a:p>
          <a:p>
            <a:pPr marL="0" indent="0" algn="just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Lic.	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	 Mirian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Cribillero Roca</a:t>
            </a:r>
          </a:p>
          <a:p>
            <a:pPr marL="0" indent="0" algn="just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Lic.	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	</a:t>
            </a:r>
            <a:r>
              <a:rPr lang="es-PE" sz="2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Payda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Tuesta Ríos</a:t>
            </a:r>
          </a:p>
          <a:p>
            <a:pPr marL="0" indent="0" algn="just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Obst.	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	</a:t>
            </a:r>
            <a:r>
              <a:rPr lang="es-PE" sz="2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Karol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Pinedo Gamarra</a:t>
            </a:r>
          </a:p>
          <a:p>
            <a:pPr marL="0" indent="0" algn="just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Ing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       	Javier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Acosta Hainan</a:t>
            </a:r>
          </a:p>
          <a:p>
            <a:pPr marL="0" indent="0" algn="just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Ing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       	Carmen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Tolentino Luna</a:t>
            </a:r>
          </a:p>
          <a:p>
            <a:pPr marL="0" indent="0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Aux. </a:t>
            </a:r>
            <a:r>
              <a:rPr lang="es-PE" sz="2600" dirty="0" err="1">
                <a:latin typeface="Andalus" panose="02020603050405020304" pitchFamily="18" charset="-78"/>
                <a:cs typeface="Andalus" panose="02020603050405020304" pitchFamily="18" charset="-78"/>
              </a:rPr>
              <a:t>Adm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Fayrath Valiente Valdivia</a:t>
            </a:r>
          </a:p>
          <a:p>
            <a:pPr marL="0" indent="0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Aux. </a:t>
            </a:r>
            <a:r>
              <a:rPr lang="es-PE" sz="2600" dirty="0" err="1">
                <a:latin typeface="Andalus" panose="02020603050405020304" pitchFamily="18" charset="-78"/>
                <a:cs typeface="Andalus" panose="02020603050405020304" pitchFamily="18" charset="-78"/>
              </a:rPr>
              <a:t>Adm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Milagros Obregón Yataco</a:t>
            </a:r>
          </a:p>
          <a:p>
            <a:pPr marL="0" indent="0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Secret.     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Alejandrina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Sánchez Camacho</a:t>
            </a:r>
          </a:p>
          <a:p>
            <a:pPr marL="0" indent="0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TAP.	  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Demetrio Abregú Espinoza</a:t>
            </a:r>
          </a:p>
          <a:p>
            <a:pPr marL="0" indent="0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TAP.	  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s-PE" sz="2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Bacilio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Abregú Espinoza</a:t>
            </a:r>
          </a:p>
          <a:p>
            <a:pPr marL="0" indent="0">
              <a:buNone/>
            </a:pP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TAP.	  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Ángel Alvarado Cárdenas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54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/>
            </a:r>
            <a:br>
              <a:rPr lang="es-PE" dirty="0" smtClean="0"/>
            </a:br>
            <a:endParaRPr lang="es-P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841500" y="365125"/>
          <a:ext cx="8089900" cy="499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534885" y="5502728"/>
            <a:ext cx="888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Incluye: XXB original,XBB.1,XBB.1.1,XBB.2,XBB.3.2 Y XBB.4</a:t>
            </a:r>
            <a:endParaRPr lang="es-PE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286000" y="6515100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Fuente: DIRESA-CALLAO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83957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563208" cy="16463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P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COMPOMENTE DE SALUD AMBIENTAL</a:t>
            </a:r>
          </a:p>
        </p:txBody>
      </p:sp>
    </p:spTree>
    <p:extLst>
      <p:ext uri="{BB962C8B-B14F-4D97-AF65-F5344CB8AC3E}">
        <p14:creationId xmlns:p14="http://schemas.microsoft.com/office/powerpoint/2010/main" val="15705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578FB12-6508-48EC-A157-DA725C5862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78808" y="733118"/>
          <a:ext cx="8429625" cy="390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1951D8E-D8E3-48E0-A999-A42C10DE1B16}"/>
              </a:ext>
            </a:extLst>
          </p:cNvPr>
          <p:cNvSpPr txBox="1"/>
          <p:nvPr/>
        </p:nvSpPr>
        <p:spPr>
          <a:xfrm>
            <a:off x="411061" y="5154392"/>
            <a:ext cx="1108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En el 2020, el HNDAC generó un promedio de 35,455.9 kg mensuales de residuos peligrosos, en el 2021 generó un promedio de 41,741.15 kg, el 2022 generó un promedio de 35,958.81 Kg  y en el 2023 esta generando un promedio de 39.927.5 kg de residuos peligroso; se observa  una tendencia al incremento de residuos peligroso que genera el HNDAC.</a:t>
            </a:r>
            <a:endParaRPr lang="es-PE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E354F0D-FD30-4267-BD79-03825E4F2B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449" y="872611"/>
          <a:ext cx="2197100" cy="144208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159745396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956687129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DE RESIDUOS SOLIDOS PELIGROSOS (MENSUAL)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2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31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41741.2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8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35958.8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121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39927.5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13132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6A31ACE-782C-4B80-930C-18700575793C}"/>
              </a:ext>
            </a:extLst>
          </p:cNvPr>
          <p:cNvSpPr txBox="1"/>
          <p:nvPr/>
        </p:nvSpPr>
        <p:spPr>
          <a:xfrm>
            <a:off x="2778808" y="4711074"/>
            <a:ext cx="5500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Arial Narrow" panose="020B0606020202030204" pitchFamily="34" charset="0"/>
              </a:rPr>
              <a:t>Fuente: </a:t>
            </a:r>
            <a:r>
              <a:rPr lang="es-ES" sz="1200" dirty="0">
                <a:latin typeface="Arial Narrow" panose="020B0606020202030204" pitchFamily="34" charset="0"/>
              </a:rPr>
              <a:t>Ficha de Monitoreo del servicio de recolección externa de RRSS peligroso del HNDAC</a:t>
            </a:r>
            <a:endParaRPr lang="es-P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4820DE1-A780-4232-B256-91304058A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13796"/>
              </p:ext>
            </p:extLst>
          </p:nvPr>
        </p:nvGraphicFramePr>
        <p:xfrm>
          <a:off x="2345652" y="1993887"/>
          <a:ext cx="7830193" cy="1435113"/>
        </p:xfrm>
        <a:graphic>
          <a:graphicData uri="http://schemas.openxmlformats.org/drawingml/2006/table">
            <a:tbl>
              <a:tblPr/>
              <a:tblGrid>
                <a:gridCol w="1738926">
                  <a:extLst>
                    <a:ext uri="{9D8B030D-6E8A-4147-A177-3AD203B41FA5}">
                      <a16:colId xmlns:a16="http://schemas.microsoft.com/office/drawing/2014/main" val="1903513490"/>
                    </a:ext>
                  </a:extLst>
                </a:gridCol>
                <a:gridCol w="1045366">
                  <a:extLst>
                    <a:ext uri="{9D8B030D-6E8A-4147-A177-3AD203B41FA5}">
                      <a16:colId xmlns:a16="http://schemas.microsoft.com/office/drawing/2014/main" val="1619340205"/>
                    </a:ext>
                  </a:extLst>
                </a:gridCol>
                <a:gridCol w="871138">
                  <a:extLst>
                    <a:ext uri="{9D8B030D-6E8A-4147-A177-3AD203B41FA5}">
                      <a16:colId xmlns:a16="http://schemas.microsoft.com/office/drawing/2014/main" val="3774061867"/>
                    </a:ext>
                  </a:extLst>
                </a:gridCol>
                <a:gridCol w="978355">
                  <a:extLst>
                    <a:ext uri="{9D8B030D-6E8A-4147-A177-3AD203B41FA5}">
                      <a16:colId xmlns:a16="http://schemas.microsoft.com/office/drawing/2014/main" val="4038146562"/>
                    </a:ext>
                  </a:extLst>
                </a:gridCol>
                <a:gridCol w="804128">
                  <a:extLst>
                    <a:ext uri="{9D8B030D-6E8A-4147-A177-3AD203B41FA5}">
                      <a16:colId xmlns:a16="http://schemas.microsoft.com/office/drawing/2014/main" val="2480889275"/>
                    </a:ext>
                  </a:extLst>
                </a:gridCol>
                <a:gridCol w="804128">
                  <a:extLst>
                    <a:ext uri="{9D8B030D-6E8A-4147-A177-3AD203B41FA5}">
                      <a16:colId xmlns:a16="http://schemas.microsoft.com/office/drawing/2014/main" val="3725696859"/>
                    </a:ext>
                  </a:extLst>
                </a:gridCol>
                <a:gridCol w="834283">
                  <a:extLst>
                    <a:ext uri="{9D8B030D-6E8A-4147-A177-3AD203B41FA5}">
                      <a16:colId xmlns:a16="http://schemas.microsoft.com/office/drawing/2014/main" val="2904318726"/>
                    </a:ext>
                  </a:extLst>
                </a:gridCol>
                <a:gridCol w="753869">
                  <a:extLst>
                    <a:ext uri="{9D8B030D-6E8A-4147-A177-3AD203B41FA5}">
                      <a16:colId xmlns:a16="http://schemas.microsoft.com/office/drawing/2014/main" val="1866260807"/>
                    </a:ext>
                  </a:extLst>
                </a:gridCol>
              </a:tblGrid>
              <a:tr h="5960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SEMANA EPIDEMIOLOGICA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OVI-01                               Almacén Central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OVI-02                Patología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OVI-03                   Servicio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OVI-04 Lavandería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OVI-05                   Nutrición (Sótano)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OVI-06                 Almacén de Farmacia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OVI-07                            Psicología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46273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SEMANA 9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120216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SEMANA 10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812324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SEMANA 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11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15803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1A52FDE-1E15-4D87-8105-37C4B8E24389}"/>
              </a:ext>
            </a:extLst>
          </p:cNvPr>
          <p:cNvSpPr txBox="1"/>
          <p:nvPr/>
        </p:nvSpPr>
        <p:spPr>
          <a:xfrm>
            <a:off x="1439643" y="935183"/>
            <a:ext cx="9642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VIGILANCIA ENTOMOLÓGICA MEDIANTE OVITRAMPAS DEL AEDES AEGYPTI (VECTOR DE DENGUE, FIEBRE AMARILLA Y CHIKUNGUNYA)</a:t>
            </a:r>
            <a:endParaRPr lang="es-PE" dirty="0">
              <a:latin typeface="Arial Black" panose="020B0A040201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543A773-DA1E-4F66-8816-6F9F44BF6A91}"/>
              </a:ext>
            </a:extLst>
          </p:cNvPr>
          <p:cNvSpPr txBox="1"/>
          <p:nvPr/>
        </p:nvSpPr>
        <p:spPr>
          <a:xfrm>
            <a:off x="2250301" y="3518207"/>
            <a:ext cx="1185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Arial Narrow" panose="020B0606020202030204" pitchFamily="34" charset="0"/>
              </a:rPr>
              <a:t>Fuente: DIRESA </a:t>
            </a: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5D038E-3C6A-4C3A-9455-4A751405F1FF}"/>
              </a:ext>
            </a:extLst>
          </p:cNvPr>
          <p:cNvSpPr txBox="1"/>
          <p:nvPr/>
        </p:nvSpPr>
        <p:spPr>
          <a:xfrm>
            <a:off x="1594837" y="3996712"/>
            <a:ext cx="964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En el 2023, se retomo la vigilancia entomológica mediante ovitrampa del </a:t>
            </a:r>
            <a:r>
              <a:rPr lang="es-ES" sz="1600" b="1" dirty="0">
                <a:latin typeface="Arial Narrow" panose="020B0606020202030204" pitchFamily="34" charset="0"/>
              </a:rPr>
              <a:t>Aedes Aegypti </a:t>
            </a:r>
            <a:r>
              <a:rPr lang="es-ES" sz="1600" dirty="0">
                <a:latin typeface="Arial Narrow" panose="020B0606020202030204" pitchFamily="34" charset="0"/>
              </a:rPr>
              <a:t>en 7 puntos estratégicos del HNDAC, las muestras retiradas de forma semanal según el ciclo biológico del vector y son  derivadas a DIRESA para sus  respectivo análisis; teniendo como resultado NEGATIVO en todo los puntos monitoreados.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30" y="292607"/>
            <a:ext cx="8883562" cy="61661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828118"/>
            <a:ext cx="334392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PE" sz="2000" dirty="0"/>
              <a:t>En febrero del 2022 se tomó </a:t>
            </a:r>
            <a:endParaRPr lang="es-PE" sz="2000" dirty="0" smtClean="0"/>
          </a:p>
          <a:p>
            <a:pPr algn="just"/>
            <a:r>
              <a:rPr lang="es-PE" sz="2000" dirty="0" smtClean="0"/>
              <a:t>diez </a:t>
            </a:r>
            <a:r>
              <a:rPr lang="es-PE" sz="2000" dirty="0"/>
              <a:t>muestras de cloro libre </a:t>
            </a:r>
            <a:endParaRPr lang="es-PE" sz="2000" dirty="0" smtClean="0"/>
          </a:p>
          <a:p>
            <a:pPr algn="just"/>
            <a:r>
              <a:rPr lang="es-PE" sz="2000" dirty="0" smtClean="0"/>
              <a:t>residual </a:t>
            </a:r>
            <a:r>
              <a:rPr lang="es-PE" sz="2000" dirty="0"/>
              <a:t>el 28/02/2023 en los </a:t>
            </a:r>
            <a:endParaRPr lang="es-PE" sz="2000" dirty="0" smtClean="0"/>
          </a:p>
          <a:p>
            <a:pPr algn="just"/>
            <a:r>
              <a:rPr lang="es-PE" sz="2000" dirty="0" smtClean="0"/>
              <a:t>puntos </a:t>
            </a:r>
            <a:r>
              <a:rPr lang="es-PE" sz="2000" dirty="0"/>
              <a:t>finales de la red de </a:t>
            </a:r>
            <a:endParaRPr lang="es-PE" sz="2000" dirty="0" smtClean="0"/>
          </a:p>
          <a:p>
            <a:pPr algn="just"/>
            <a:r>
              <a:rPr lang="es-PE" sz="2000" dirty="0" smtClean="0"/>
              <a:t>distribución </a:t>
            </a:r>
            <a:r>
              <a:rPr lang="es-PE" sz="2000" dirty="0"/>
              <a:t>de agua de varias </a:t>
            </a:r>
            <a:endParaRPr lang="es-PE" sz="2000" dirty="0" smtClean="0"/>
          </a:p>
          <a:p>
            <a:pPr algn="just"/>
            <a:r>
              <a:rPr lang="es-PE" sz="2000" dirty="0" smtClean="0"/>
              <a:t>áreas </a:t>
            </a:r>
            <a:r>
              <a:rPr lang="es-PE" sz="2000" dirty="0"/>
              <a:t>del HNDAC, la norma </a:t>
            </a:r>
            <a:endParaRPr lang="es-PE" sz="2000" dirty="0" smtClean="0"/>
          </a:p>
          <a:p>
            <a:pPr algn="just"/>
            <a:r>
              <a:rPr lang="es-PE" sz="2000" dirty="0" smtClean="0"/>
              <a:t>indica </a:t>
            </a:r>
            <a:r>
              <a:rPr lang="es-PE" sz="2000" dirty="0"/>
              <a:t>que de las muestras </a:t>
            </a:r>
            <a:endParaRPr lang="es-PE" sz="2000" dirty="0" smtClean="0"/>
          </a:p>
          <a:p>
            <a:pPr algn="just"/>
            <a:r>
              <a:rPr lang="es-PE" sz="2000" dirty="0" smtClean="0"/>
              <a:t>tomadas </a:t>
            </a:r>
            <a:r>
              <a:rPr lang="es-PE" sz="2000" dirty="0"/>
              <a:t>en cualquier punto </a:t>
            </a:r>
            <a:endParaRPr lang="es-PE" sz="2000" dirty="0" smtClean="0"/>
          </a:p>
          <a:p>
            <a:pPr algn="just"/>
            <a:r>
              <a:rPr lang="es-PE" sz="2000" dirty="0" smtClean="0"/>
              <a:t>de </a:t>
            </a:r>
            <a:r>
              <a:rPr lang="es-PE" sz="2000" dirty="0"/>
              <a:t>la red de distribución, no </a:t>
            </a:r>
            <a:endParaRPr lang="es-PE" sz="2000" dirty="0" smtClean="0"/>
          </a:p>
          <a:p>
            <a:pPr algn="just"/>
            <a:r>
              <a:rPr lang="es-PE" sz="2000" dirty="0" smtClean="0"/>
              <a:t>deberán </a:t>
            </a:r>
            <a:r>
              <a:rPr lang="es-PE" sz="2000" dirty="0"/>
              <a:t>contener menos de </a:t>
            </a:r>
            <a:endParaRPr lang="es-PE" sz="2000" dirty="0" smtClean="0"/>
          </a:p>
          <a:p>
            <a:pPr algn="just"/>
            <a:r>
              <a:rPr lang="es-PE" sz="2000" dirty="0" smtClean="0"/>
              <a:t>0.5 </a:t>
            </a:r>
            <a:r>
              <a:rPr lang="es-PE" sz="2000" dirty="0"/>
              <a:t>mgL</a:t>
            </a:r>
            <a:r>
              <a:rPr lang="es-PE" sz="2000" baseline="30000" dirty="0"/>
              <a:t>-1</a:t>
            </a:r>
            <a:r>
              <a:rPr lang="es-PE" sz="2000" dirty="0"/>
              <a:t> de cloro residual </a:t>
            </a:r>
            <a:endParaRPr lang="es-PE" sz="2000" dirty="0" smtClean="0"/>
          </a:p>
          <a:p>
            <a:pPr algn="just"/>
            <a:r>
              <a:rPr lang="es-PE" sz="2000" dirty="0" smtClean="0"/>
              <a:t>libre </a:t>
            </a:r>
            <a:r>
              <a:rPr lang="es-PE" sz="2000" dirty="0"/>
              <a:t>en el noventa por </a:t>
            </a:r>
            <a:endParaRPr lang="es-PE" sz="2000" dirty="0" smtClean="0"/>
          </a:p>
          <a:p>
            <a:pPr algn="just"/>
            <a:r>
              <a:rPr lang="es-PE" sz="2000" dirty="0" smtClean="0"/>
              <a:t>ciento </a:t>
            </a:r>
            <a:r>
              <a:rPr lang="es-PE" sz="2000" dirty="0"/>
              <a:t>(90%), del total de </a:t>
            </a:r>
            <a:endParaRPr lang="es-PE" sz="2000" dirty="0" smtClean="0"/>
          </a:p>
          <a:p>
            <a:pPr algn="just"/>
            <a:r>
              <a:rPr lang="es-PE" sz="2000" dirty="0" smtClean="0"/>
              <a:t>muestras </a:t>
            </a:r>
            <a:r>
              <a:rPr lang="es-PE" sz="2000" dirty="0"/>
              <a:t>tomadas durante </a:t>
            </a:r>
            <a:endParaRPr lang="es-PE" sz="2000" dirty="0" smtClean="0"/>
          </a:p>
          <a:p>
            <a:pPr algn="just"/>
            <a:r>
              <a:rPr lang="es-PE" sz="2000" dirty="0" smtClean="0"/>
              <a:t>el </a:t>
            </a:r>
            <a:r>
              <a:rPr lang="es-PE" sz="2000" dirty="0"/>
              <a:t>mes</a:t>
            </a:r>
          </a:p>
        </p:txBody>
      </p:sp>
    </p:spTree>
    <p:extLst>
      <p:ext uri="{BB962C8B-B14F-4D97-AF65-F5344CB8AC3E}">
        <p14:creationId xmlns:p14="http://schemas.microsoft.com/office/powerpoint/2010/main" val="10930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71" y="548417"/>
            <a:ext cx="7840136" cy="51515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" y="5915457"/>
            <a:ext cx="2582466" cy="82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36277" y="5852145"/>
            <a:ext cx="887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Comentario: En febrero 2023, no se monitorizo consultorio de Medicina 1 y 2, el consultorio de Cirugía 1, Cardiovascular, Urología y Cirugía </a:t>
            </a:r>
            <a:r>
              <a:rPr lang="es-PE" dirty="0"/>
              <a:t>P</a:t>
            </a:r>
            <a:r>
              <a:rPr lang="es-PE" dirty="0" smtClean="0"/>
              <a:t>lástica no logar segregar adecuadamente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39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54" y="84798"/>
            <a:ext cx="8114479" cy="56477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" y="5915457"/>
            <a:ext cx="2582466" cy="82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95600" y="5815627"/>
            <a:ext cx="920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Comentario: En febrero 2023, se monitorizo dieciséis ambientes de hospitalización, en  enero 2023 lograron parcialmente Piso 7° B y Urología 5° B segregar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98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407" y="257908"/>
            <a:ext cx="8023031" cy="6270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" y="5915457"/>
            <a:ext cx="2582466" cy="8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39" y="503175"/>
            <a:ext cx="8139892" cy="53252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" y="5915457"/>
            <a:ext cx="2582466" cy="8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566" y="2241731"/>
            <a:ext cx="11362099" cy="3941786"/>
          </a:xfrm>
        </p:spPr>
        <p:txBody>
          <a:bodyPr>
            <a:noAutofit/>
          </a:bodyPr>
          <a:lstStyle/>
          <a:p>
            <a:pPr algn="ctr"/>
            <a:r>
              <a:rPr lang="es-PE" i="1" dirty="0"/>
              <a:t>"</a:t>
            </a:r>
            <a:r>
              <a:rPr lang="es-PE" i="1" dirty="0">
                <a:solidFill>
                  <a:schemeClr val="accent5">
                    <a:lumMod val="75000"/>
                  </a:schemeClr>
                </a:solidFill>
              </a:rPr>
              <a:t>La vigilancia de la salud pública es la práctica sistemática de la recogida, análisis, interpretación, y diseminación de datos de salud para la planificación, puesta en práctica y evaluación de las acciones de salud </a:t>
            </a:r>
            <a:r>
              <a:rPr lang="es-PE" i="1" dirty="0" smtClean="0">
                <a:solidFill>
                  <a:schemeClr val="accent5">
                    <a:lumMod val="75000"/>
                  </a:schemeClr>
                </a:solidFill>
              </a:rPr>
              <a:t>pública“</a:t>
            </a:r>
            <a:r>
              <a:rPr lang="es-PE" sz="2000" i="1" baseline="30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s-PE" sz="3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br>
              <a:rPr lang="es-PE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PE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s-PE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PE" sz="2000" baseline="30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World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Health Organization, "Public health surveillance", 2012. </a:t>
            </a:r>
            <a:r>
              <a:rPr lang="es-PE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s-PE" sz="3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s-P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8036" y="1095661"/>
            <a:ext cx="11014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COMPOMENTE DE </a:t>
            </a:r>
            <a:r>
              <a:rPr lang="es-PE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EPIDEMIOLOGIA</a:t>
            </a:r>
            <a:endParaRPr lang="es-E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6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863" y="247430"/>
            <a:ext cx="11860040" cy="1325563"/>
          </a:xfrm>
        </p:spPr>
        <p:txBody>
          <a:bodyPr>
            <a:normAutofit/>
          </a:bodyPr>
          <a:lstStyle/>
          <a:p>
            <a:r>
              <a:rPr lang="es-PE" sz="3800" b="1" dirty="0" smtClean="0">
                <a:solidFill>
                  <a:schemeClr val="accent6">
                    <a:lumMod val="75000"/>
                  </a:schemeClr>
                </a:solidFill>
              </a:rPr>
              <a:t>Enfermedades o daños sujetos a vigilancia Epidemiológica</a:t>
            </a:r>
            <a:endParaRPr lang="es-PE" sz="3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347" y="1572993"/>
            <a:ext cx="10284736" cy="44510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23159" y="6195763"/>
            <a:ext cx="299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/>
              <a:t>Fuente: </a:t>
            </a:r>
            <a:r>
              <a:rPr lang="es-PE" dirty="0" smtClean="0"/>
              <a:t>NOTI SP OESA.HNDAC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03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2032" y="4500527"/>
            <a:ext cx="3012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Las diarreas se asocian directamente con las temperaturas, es</a:t>
            </a:r>
          </a:p>
          <a:p>
            <a:pPr algn="just"/>
            <a:r>
              <a:rPr lang="es-PE" dirty="0"/>
              <a:t>decir, los casos tienden a disminuir conforme lo hacen </a:t>
            </a:r>
            <a:r>
              <a:rPr lang="es-PE" dirty="0" smtClean="0"/>
              <a:t>las temperaturas.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2032" y="498785"/>
            <a:ext cx="306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A nivel Regional a la SE </a:t>
            </a:r>
            <a:r>
              <a:rPr lang="es-PE" dirty="0" smtClean="0"/>
              <a:t>11-2023</a:t>
            </a:r>
            <a:r>
              <a:rPr lang="es-PE" dirty="0"/>
              <a:t>, </a:t>
            </a:r>
            <a:endParaRPr lang="es-PE" dirty="0" smtClean="0"/>
          </a:p>
          <a:p>
            <a:pPr algn="just"/>
            <a:r>
              <a:rPr lang="es-PE" dirty="0"/>
              <a:t>A nivel Regional a la SE 11-2023, </a:t>
            </a:r>
            <a:r>
              <a:rPr lang="es-PE" dirty="0" smtClean="0"/>
              <a:t>han sido </a:t>
            </a:r>
            <a:r>
              <a:rPr lang="es-PE" dirty="0"/>
              <a:t>notificados 18,144 episodios </a:t>
            </a:r>
            <a:r>
              <a:rPr lang="es-PE" dirty="0" smtClean="0"/>
              <a:t>de EDAs </a:t>
            </a:r>
            <a:r>
              <a:rPr lang="es-PE" dirty="0"/>
              <a:t>Acuosas por nuestras unidades</a:t>
            </a:r>
          </a:p>
          <a:p>
            <a:pPr algn="just"/>
            <a:r>
              <a:rPr lang="es-PE" dirty="0"/>
              <a:t>notificantes, superior en 59.5% </a:t>
            </a:r>
            <a:r>
              <a:rPr lang="es-PE" dirty="0" smtClean="0"/>
              <a:t>en relación </a:t>
            </a:r>
            <a:r>
              <a:rPr lang="es-PE" dirty="0"/>
              <a:t>al mismo periodo del </a:t>
            </a:r>
            <a:r>
              <a:rPr lang="es-PE" dirty="0" smtClean="0"/>
              <a:t>año anterior</a:t>
            </a:r>
            <a:r>
              <a:rPr lang="es-PE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78" y="498785"/>
            <a:ext cx="9003322" cy="58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3038" y="917004"/>
            <a:ext cx="2225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La aparición </a:t>
            </a:r>
            <a:r>
              <a:rPr lang="es-PE" dirty="0"/>
              <a:t>de altas temperaturas y la escasez de</a:t>
            </a:r>
          </a:p>
          <a:p>
            <a:r>
              <a:rPr lang="es-PE" dirty="0"/>
              <a:t>agua favorecen la aparición del patógeno o parásito causante de</a:t>
            </a:r>
          </a:p>
          <a:p>
            <a:r>
              <a:rPr lang="es-PE" dirty="0"/>
              <a:t>las mismas, acelera el crecimiento bacteriano y, junto con los</a:t>
            </a:r>
          </a:p>
          <a:p>
            <a:r>
              <a:rPr lang="es-PE" dirty="0"/>
              <a:t>factores conductuales de la persona, hacen que el patógeno</a:t>
            </a:r>
          </a:p>
          <a:p>
            <a:r>
              <a:rPr lang="es-PE" dirty="0"/>
              <a:t>entre en contacto con el huésped para causar estragos en el</a:t>
            </a:r>
          </a:p>
          <a:p>
            <a:r>
              <a:rPr lang="es-PE" dirty="0"/>
              <a:t>individuo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18" y="407897"/>
            <a:ext cx="9321592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3111" y="1076494"/>
            <a:ext cx="26513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En el Plan Nacional de </a:t>
            </a:r>
          </a:p>
          <a:p>
            <a:r>
              <a:rPr lang="es-PE" dirty="0"/>
              <a:t>Saneamiento 2022-2026 </a:t>
            </a:r>
          </a:p>
          <a:p>
            <a:r>
              <a:rPr lang="es-PE" dirty="0"/>
              <a:t>se estima que el 80% de </a:t>
            </a:r>
          </a:p>
          <a:p>
            <a:r>
              <a:rPr lang="es-PE" dirty="0"/>
              <a:t>todas las enfermedades </a:t>
            </a:r>
          </a:p>
          <a:p>
            <a:r>
              <a:rPr lang="es-PE" dirty="0"/>
              <a:t>y más de un tercio de </a:t>
            </a:r>
          </a:p>
          <a:p>
            <a:r>
              <a:rPr lang="es-PE" dirty="0"/>
              <a:t>los fallecimientos en los </a:t>
            </a:r>
          </a:p>
          <a:p>
            <a:r>
              <a:rPr lang="es-PE" dirty="0"/>
              <a:t>países en desarrollo </a:t>
            </a:r>
          </a:p>
          <a:p>
            <a:r>
              <a:rPr lang="es-PE" dirty="0"/>
              <a:t>se deben al consumo de </a:t>
            </a:r>
            <a:endParaRPr lang="es-PE" dirty="0" smtClean="0"/>
          </a:p>
          <a:p>
            <a:r>
              <a:rPr lang="es-PE" dirty="0" smtClean="0"/>
              <a:t>agua </a:t>
            </a:r>
            <a:r>
              <a:rPr lang="es-PE" dirty="0"/>
              <a:t>contaminada, </a:t>
            </a:r>
            <a:endParaRPr lang="es-PE" dirty="0" smtClean="0"/>
          </a:p>
          <a:p>
            <a:r>
              <a:rPr lang="es-PE" dirty="0" smtClean="0"/>
              <a:t>además</a:t>
            </a:r>
            <a:r>
              <a:rPr lang="es-PE" dirty="0"/>
              <a:t>, las muertes por </a:t>
            </a:r>
            <a:endParaRPr lang="es-PE" dirty="0" smtClean="0"/>
          </a:p>
          <a:p>
            <a:r>
              <a:rPr lang="es-PE" dirty="0" smtClean="0"/>
              <a:t>insalubridad </a:t>
            </a:r>
            <a:r>
              <a:rPr lang="es-PE" dirty="0"/>
              <a:t>del agua </a:t>
            </a:r>
            <a:endParaRPr lang="es-PE" dirty="0" smtClean="0"/>
          </a:p>
          <a:p>
            <a:r>
              <a:rPr lang="es-PE" dirty="0" smtClean="0"/>
              <a:t>y </a:t>
            </a:r>
            <a:r>
              <a:rPr lang="es-PE" dirty="0"/>
              <a:t>saneamiento deficiente </a:t>
            </a:r>
            <a:endParaRPr lang="es-PE" dirty="0" smtClean="0"/>
          </a:p>
          <a:p>
            <a:r>
              <a:rPr lang="es-PE" dirty="0" smtClean="0"/>
              <a:t>representan </a:t>
            </a:r>
            <a:r>
              <a:rPr lang="es-PE" dirty="0"/>
              <a:t>el 58% del </a:t>
            </a:r>
            <a:endParaRPr lang="es-PE" dirty="0" smtClean="0"/>
          </a:p>
          <a:p>
            <a:r>
              <a:rPr lang="es-PE" dirty="0" smtClean="0"/>
              <a:t>total </a:t>
            </a:r>
            <a:r>
              <a:rPr lang="es-PE" dirty="0"/>
              <a:t>de muertes </a:t>
            </a:r>
            <a:r>
              <a:rPr lang="es-PE" dirty="0" smtClean="0"/>
              <a:t>por</a:t>
            </a:r>
          </a:p>
          <a:p>
            <a:r>
              <a:rPr lang="es-PE" dirty="0" smtClean="0"/>
              <a:t> </a:t>
            </a:r>
            <a:r>
              <a:rPr lang="es-PE" dirty="0"/>
              <a:t>diarreas.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583" y="426003"/>
            <a:ext cx="9321592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9399" y="5460359"/>
            <a:ext cx="12046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La Vigilancia de febriles es sensible y busca detectar oportunamente incrementos </a:t>
            </a:r>
            <a:r>
              <a:rPr lang="es-PE" dirty="0"/>
              <a:t>de </a:t>
            </a:r>
            <a:r>
              <a:rPr lang="es-PE" dirty="0" smtClean="0"/>
              <a:t>febriles para </a:t>
            </a:r>
            <a:r>
              <a:rPr lang="es-PE" dirty="0"/>
              <a:t>investigar la </a:t>
            </a:r>
            <a:r>
              <a:rPr lang="es-PE" dirty="0" smtClean="0"/>
              <a:t>posible detección </a:t>
            </a:r>
            <a:r>
              <a:rPr lang="es-PE" dirty="0"/>
              <a:t>de la </a:t>
            </a:r>
            <a:r>
              <a:rPr lang="es-PE" dirty="0" smtClean="0"/>
              <a:t>circulación de </a:t>
            </a:r>
            <a:r>
              <a:rPr lang="es-PE" dirty="0"/>
              <a:t>etiologías entre </a:t>
            </a:r>
            <a:r>
              <a:rPr lang="es-PE" dirty="0" smtClean="0"/>
              <a:t>ellas enfermedades por </a:t>
            </a:r>
            <a:r>
              <a:rPr lang="es-PE" dirty="0" err="1" smtClean="0"/>
              <a:t>arbovirus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65" y="123594"/>
            <a:ext cx="11665834" cy="49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815" t="31024" r="13302" b="16521"/>
          <a:stretch/>
        </p:blipFill>
        <p:spPr>
          <a:xfrm>
            <a:off x="645988" y="576613"/>
            <a:ext cx="10222574" cy="52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514</TotalTime>
  <Words>1173</Words>
  <Application>Microsoft Office PowerPoint</Application>
  <PresentationFormat>Panorámica</PresentationFormat>
  <Paragraphs>149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Andalus</vt:lpstr>
      <vt:lpstr>Arial</vt:lpstr>
      <vt:lpstr>Arial Black</vt:lpstr>
      <vt:lpstr>Arial Narrow</vt:lpstr>
      <vt:lpstr>Calibri</vt:lpstr>
      <vt:lpstr>Calibri Light</vt:lpstr>
      <vt:lpstr>Times New Roman</vt:lpstr>
      <vt:lpstr>Trebuchet MS</vt:lpstr>
      <vt:lpstr>Wingdings 3</vt:lpstr>
      <vt:lpstr>Faceta</vt:lpstr>
      <vt:lpstr>Reporte Epidemiológico</vt:lpstr>
      <vt:lpstr>Presentación de PowerPoint</vt:lpstr>
      <vt:lpstr>"La vigilancia de la salud pública es la práctica sistemática de la recogida, análisis, interpretación, y diseminación de datos de salud para la planificación, puesta en práctica y evaluación de las acciones de salud pública“1.  1World Health Organization, "Public health surveillance", 2012.  </vt:lpstr>
      <vt:lpstr>Enfermedades o daños sujetos a vigilancia Epidemiológica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COMPOMENTE DE SALUD AMBIENTAL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Mendocilla Garcia</dc:creator>
  <cp:lastModifiedBy>Milagros Obregon</cp:lastModifiedBy>
  <cp:revision>37</cp:revision>
  <dcterms:created xsi:type="dcterms:W3CDTF">2023-03-08T16:33:08Z</dcterms:created>
  <dcterms:modified xsi:type="dcterms:W3CDTF">2023-04-11T17:15:39Z</dcterms:modified>
</cp:coreProperties>
</file>