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notesMasterIdLst>
    <p:notesMasterId r:id="rId30"/>
  </p:notesMasterIdLst>
  <p:sldIdLst>
    <p:sldId id="262" r:id="rId2"/>
    <p:sldId id="284" r:id="rId3"/>
    <p:sldId id="274" r:id="rId4"/>
    <p:sldId id="288" r:id="rId5"/>
    <p:sldId id="282" r:id="rId6"/>
    <p:sldId id="281" r:id="rId7"/>
    <p:sldId id="283" r:id="rId8"/>
    <p:sldId id="263" r:id="rId9"/>
    <p:sldId id="285" r:id="rId10"/>
    <p:sldId id="298" r:id="rId11"/>
    <p:sldId id="279" r:id="rId12"/>
    <p:sldId id="287" r:id="rId13"/>
    <p:sldId id="289" r:id="rId14"/>
    <p:sldId id="290" r:id="rId15"/>
    <p:sldId id="291" r:id="rId16"/>
    <p:sldId id="292" r:id="rId17"/>
    <p:sldId id="293" r:id="rId18"/>
    <p:sldId id="295" r:id="rId19"/>
    <p:sldId id="296" r:id="rId20"/>
    <p:sldId id="297" r:id="rId21"/>
    <p:sldId id="273" r:id="rId22"/>
    <p:sldId id="275" r:id="rId23"/>
    <p:sldId id="300" r:id="rId24"/>
    <p:sldId id="268" r:id="rId25"/>
    <p:sldId id="269" r:id="rId26"/>
    <p:sldId id="270" r:id="rId27"/>
    <p:sldId id="271" r:id="rId28"/>
    <p:sldId id="299" r:id="rId29"/>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agros Obregon" initials="MO" lastIdx="0" clrIdx="0">
    <p:extLst>
      <p:ext uri="{19B8F6BF-5375-455C-9EA6-DF929625EA0E}">
        <p15:presenceInfo xmlns:p15="http://schemas.microsoft.com/office/powerpoint/2012/main" userId="Milagros Obreg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9" autoAdjust="0"/>
    <p:restoredTop sz="94926" autoAdjust="0"/>
  </p:normalViewPr>
  <p:slideViewPr>
    <p:cSldViewPr snapToGrid="0">
      <p:cViewPr varScale="1">
        <p:scale>
          <a:sx n="81" d="100"/>
          <a:sy n="81" d="100"/>
        </p:scale>
        <p:origin x="120" y="564"/>
      </p:cViewPr>
      <p:guideLst/>
    </p:cSldViewPr>
  </p:slideViewPr>
  <p:notesTextViewPr>
    <p:cViewPr>
      <p:scale>
        <a:sx n="1" d="1"/>
        <a:sy n="1" d="1"/>
      </p:scale>
      <p:origin x="0" y="0"/>
    </p:cViewPr>
  </p:notesTextViewPr>
  <p:sorterViewPr>
    <p:cViewPr varScale="1">
      <p:scale>
        <a:sx n="100" d="100"/>
        <a:sy n="100" d="100"/>
      </p:scale>
      <p:origin x="0" y="-61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50" baseline="0">
                <a:solidFill>
                  <a:schemeClr val="tx1">
                    <a:lumMod val="65000"/>
                    <a:lumOff val="35000"/>
                  </a:schemeClr>
                </a:solidFill>
                <a:latin typeface="+mn-lt"/>
                <a:ea typeface="+mn-ea"/>
                <a:cs typeface="+mn-cs"/>
              </a:defRPr>
            </a:pPr>
            <a:r>
              <a:rPr lang="en-US" sz="1600"/>
              <a:t>Resultado de Pruebas Atigenicas de Casos Sospechosos de COVID-19 HNDAC a la Semana   N°13-2023</a:t>
            </a:r>
          </a:p>
        </c:rich>
      </c:tx>
      <c:layout>
        <c:manualLayout>
          <c:xMode val="edge"/>
          <c:yMode val="edge"/>
          <c:x val="9.4601143441262664E-2"/>
          <c:y val="1.7825311942959002E-2"/>
        </c:manualLayout>
      </c:layout>
      <c:overlay val="0"/>
      <c:spPr>
        <a:noFill/>
        <a:ln>
          <a:noFill/>
        </a:ln>
        <a:effectLst/>
      </c:spPr>
      <c:txPr>
        <a:bodyPr rot="0" spcFirstLastPara="1" vertOverflow="ellipsis" vert="horz" wrap="square" anchor="ctr" anchorCtr="1"/>
        <a:lstStyle/>
        <a:p>
          <a:pPr>
            <a:defRPr sz="1600" b="1" i="0" u="none" strike="noStrike" kern="1200" cap="all" spc="50" baseline="0">
              <a:solidFill>
                <a:schemeClr val="tx1">
                  <a:lumMod val="65000"/>
                  <a:lumOff val="35000"/>
                </a:schemeClr>
              </a:solidFill>
              <a:latin typeface="+mn-lt"/>
              <a:ea typeface="+mn-ea"/>
              <a:cs typeface="+mn-cs"/>
            </a:defRPr>
          </a:pPr>
          <a:endParaRPr lang="es-P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Graficos!$A$4</c:f>
              <c:strCache>
                <c:ptCount val="1"/>
                <c:pt idx="0">
                  <c:v>POSITIVO</c:v>
                </c:pt>
              </c:strCache>
            </c:strRef>
          </c:tx>
          <c:spPr>
            <a:gradFill>
              <a:gsLst>
                <a:gs pos="100000">
                  <a:schemeClr val="accent1">
                    <a:alpha val="0"/>
                  </a:schemeClr>
                </a:gs>
                <a:gs pos="50000">
                  <a:schemeClr val="accent1"/>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Graficos!$B$3:$N$3</c:f>
              <c:strCache>
                <c:ptCount val="13"/>
                <c:pt idx="0">
                  <c:v>SEMANA 1</c:v>
                </c:pt>
                <c:pt idx="1">
                  <c:v>SEMANA 2</c:v>
                </c:pt>
                <c:pt idx="2">
                  <c:v>SEMANA 3</c:v>
                </c:pt>
                <c:pt idx="3">
                  <c:v>SEMANA 4</c:v>
                </c:pt>
                <c:pt idx="4">
                  <c:v>SEMANA 5 </c:v>
                </c:pt>
                <c:pt idx="5">
                  <c:v>SEMANA 6 </c:v>
                </c:pt>
                <c:pt idx="6">
                  <c:v>SEMANA 7</c:v>
                </c:pt>
                <c:pt idx="7">
                  <c:v>SEMANA 8</c:v>
                </c:pt>
                <c:pt idx="8">
                  <c:v>SEMANA 9</c:v>
                </c:pt>
                <c:pt idx="9">
                  <c:v>SEMANA 10</c:v>
                </c:pt>
                <c:pt idx="10">
                  <c:v>SEMANA 11</c:v>
                </c:pt>
                <c:pt idx="11">
                  <c:v>SEMANA 12</c:v>
                </c:pt>
                <c:pt idx="12">
                  <c:v>SEMANA 13</c:v>
                </c:pt>
              </c:strCache>
            </c:strRef>
          </c:cat>
          <c:val>
            <c:numRef>
              <c:f>Graficos!$B$4:$N$4</c:f>
              <c:numCache>
                <c:formatCode>General</c:formatCode>
                <c:ptCount val="13"/>
                <c:pt idx="0">
                  <c:v>5</c:v>
                </c:pt>
                <c:pt idx="1">
                  <c:v>4</c:v>
                </c:pt>
                <c:pt idx="2">
                  <c:v>7</c:v>
                </c:pt>
                <c:pt idx="3">
                  <c:v>1</c:v>
                </c:pt>
                <c:pt idx="4">
                  <c:v>0</c:v>
                </c:pt>
                <c:pt idx="5">
                  <c:v>3</c:v>
                </c:pt>
                <c:pt idx="6">
                  <c:v>0</c:v>
                </c:pt>
                <c:pt idx="7">
                  <c:v>2</c:v>
                </c:pt>
                <c:pt idx="8">
                  <c:v>1</c:v>
                </c:pt>
                <c:pt idx="9">
                  <c:v>5</c:v>
                </c:pt>
                <c:pt idx="10">
                  <c:v>4</c:v>
                </c:pt>
                <c:pt idx="11">
                  <c:v>7</c:v>
                </c:pt>
                <c:pt idx="12">
                  <c:v>1</c:v>
                </c:pt>
              </c:numCache>
            </c:numRef>
          </c:val>
          <c:extLst>
            <c:ext xmlns:c16="http://schemas.microsoft.com/office/drawing/2014/chart" uri="{C3380CC4-5D6E-409C-BE32-E72D297353CC}">
              <c16:uniqueId val="{00000000-EA4C-4F9C-9A23-B16E4913A4C2}"/>
            </c:ext>
          </c:extLst>
        </c:ser>
        <c:ser>
          <c:idx val="1"/>
          <c:order val="1"/>
          <c:tx>
            <c:strRef>
              <c:f>Graficos!$A$5</c:f>
              <c:strCache>
                <c:ptCount val="1"/>
                <c:pt idx="0">
                  <c:v>NEGATIVO</c:v>
                </c:pt>
              </c:strCache>
            </c:strRef>
          </c:tx>
          <c:spPr>
            <a:gradFill>
              <a:gsLst>
                <a:gs pos="100000">
                  <a:schemeClr val="accent2">
                    <a:alpha val="0"/>
                  </a:schemeClr>
                </a:gs>
                <a:gs pos="50000">
                  <a:schemeClr val="accent2"/>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Graficos!$B$3:$N$3</c:f>
              <c:strCache>
                <c:ptCount val="13"/>
                <c:pt idx="0">
                  <c:v>SEMANA 1</c:v>
                </c:pt>
                <c:pt idx="1">
                  <c:v>SEMANA 2</c:v>
                </c:pt>
                <c:pt idx="2">
                  <c:v>SEMANA 3</c:v>
                </c:pt>
                <c:pt idx="3">
                  <c:v>SEMANA 4</c:v>
                </c:pt>
                <c:pt idx="4">
                  <c:v>SEMANA 5 </c:v>
                </c:pt>
                <c:pt idx="5">
                  <c:v>SEMANA 6 </c:v>
                </c:pt>
                <c:pt idx="6">
                  <c:v>SEMANA 7</c:v>
                </c:pt>
                <c:pt idx="7">
                  <c:v>SEMANA 8</c:v>
                </c:pt>
                <c:pt idx="8">
                  <c:v>SEMANA 9</c:v>
                </c:pt>
                <c:pt idx="9">
                  <c:v>SEMANA 10</c:v>
                </c:pt>
                <c:pt idx="10">
                  <c:v>SEMANA 11</c:v>
                </c:pt>
                <c:pt idx="11">
                  <c:v>SEMANA 12</c:v>
                </c:pt>
                <c:pt idx="12">
                  <c:v>SEMANA 13</c:v>
                </c:pt>
              </c:strCache>
            </c:strRef>
          </c:cat>
          <c:val>
            <c:numRef>
              <c:f>Graficos!$B$5:$N$5</c:f>
              <c:numCache>
                <c:formatCode>General</c:formatCode>
                <c:ptCount val="13"/>
                <c:pt idx="0">
                  <c:v>147</c:v>
                </c:pt>
                <c:pt idx="1">
                  <c:v>132</c:v>
                </c:pt>
                <c:pt idx="2">
                  <c:v>172</c:v>
                </c:pt>
                <c:pt idx="3">
                  <c:v>154</c:v>
                </c:pt>
                <c:pt idx="4">
                  <c:v>100</c:v>
                </c:pt>
                <c:pt idx="5">
                  <c:v>115</c:v>
                </c:pt>
                <c:pt idx="6">
                  <c:v>94</c:v>
                </c:pt>
                <c:pt idx="7">
                  <c:v>79</c:v>
                </c:pt>
                <c:pt idx="8">
                  <c:v>89</c:v>
                </c:pt>
                <c:pt idx="9">
                  <c:v>147</c:v>
                </c:pt>
                <c:pt idx="10">
                  <c:v>132</c:v>
                </c:pt>
                <c:pt idx="11">
                  <c:v>172</c:v>
                </c:pt>
                <c:pt idx="12">
                  <c:v>154</c:v>
                </c:pt>
              </c:numCache>
            </c:numRef>
          </c:val>
          <c:extLst>
            <c:ext xmlns:c16="http://schemas.microsoft.com/office/drawing/2014/chart" uri="{C3380CC4-5D6E-409C-BE32-E72D297353CC}">
              <c16:uniqueId val="{00000001-EA4C-4F9C-9A23-B16E4913A4C2}"/>
            </c:ext>
          </c:extLst>
        </c:ser>
        <c:dLbls>
          <c:showLegendKey val="0"/>
          <c:showVal val="1"/>
          <c:showCatName val="0"/>
          <c:showSerName val="0"/>
          <c:showPercent val="0"/>
          <c:showBubbleSize val="0"/>
        </c:dLbls>
        <c:gapWidth val="150"/>
        <c:gapDepth val="0"/>
        <c:shape val="box"/>
        <c:axId val="291164608"/>
        <c:axId val="291165440"/>
        <c:axId val="0"/>
      </c:bar3DChart>
      <c:catAx>
        <c:axId val="2911646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291165440"/>
        <c:crosses val="autoZero"/>
        <c:auto val="1"/>
        <c:lblAlgn val="ctr"/>
        <c:lblOffset val="100"/>
        <c:noMultiLvlLbl val="0"/>
      </c:catAx>
      <c:valAx>
        <c:axId val="291165440"/>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291164608"/>
        <c:crosses val="autoZero"/>
        <c:crossBetween val="between"/>
      </c:valAx>
      <c:spPr>
        <a:noFill/>
        <a:ln>
          <a:noFill/>
        </a:ln>
        <a:effectLst/>
      </c:spPr>
    </c:plotArea>
    <c:legend>
      <c:legendPos val="b"/>
      <c:layout>
        <c:manualLayout>
          <c:xMode val="edge"/>
          <c:yMode val="edge"/>
          <c:x val="0.38460018191948875"/>
          <c:y val="0.17249989473240979"/>
          <c:w val="0.36192670164410579"/>
          <c:h val="9.539798166940362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tx1">
                    <a:lumMod val="65000"/>
                    <a:lumOff val="35000"/>
                  </a:schemeClr>
                </a:solidFill>
                <a:latin typeface="+mj-lt"/>
                <a:ea typeface="+mj-ea"/>
                <a:cs typeface="+mj-cs"/>
              </a:defRPr>
            </a:pPr>
            <a:r>
              <a:rPr lang="en-US" sz="1600" b="1" dirty="0"/>
              <a:t>Secuenciamiento Genómico del virus SARS-COV-2 de Casos Confirmados de </a:t>
            </a:r>
            <a:r>
              <a:rPr lang="en-US" sz="1600" b="1" dirty="0" smtClean="0"/>
              <a:t>COVID19 </a:t>
            </a:r>
            <a:r>
              <a:rPr lang="en-US" sz="1600" b="1" dirty="0"/>
              <a:t>en la Región Callao</a:t>
            </a:r>
          </a:p>
        </c:rich>
      </c:tx>
      <c:layout>
        <c:manualLayout>
          <c:xMode val="edge"/>
          <c:yMode val="edge"/>
          <c:x val="0.12544151314764795"/>
          <c:y val="2.2522850052086308E-2"/>
        </c:manualLayout>
      </c:layout>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tx1">
                  <a:lumMod val="65000"/>
                  <a:lumOff val="35000"/>
                </a:schemeClr>
              </a:solidFill>
              <a:latin typeface="+mj-lt"/>
              <a:ea typeface="+mj-ea"/>
              <a:cs typeface="+mj-cs"/>
            </a:defRPr>
          </a:pPr>
          <a:endParaRPr lang="es-P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537754312502845E-2"/>
          <c:y val="0.15454162541059613"/>
          <c:w val="0.9646224568749715"/>
          <c:h val="0.69766777093787813"/>
        </c:manualLayout>
      </c:layout>
      <c:bar3DChart>
        <c:barDir val="col"/>
        <c:grouping val="stack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Hoja1!$C$5:$D$13</c:f>
              <c:multiLvlStrCache>
                <c:ptCount val="9"/>
                <c:lvl>
                  <c:pt idx="0">
                    <c:v>Delta</c:v>
                  </c:pt>
                  <c:pt idx="1">
                    <c:v>Gamma</c:v>
                  </c:pt>
                  <c:pt idx="2">
                    <c:v>Linaje sin Asignar</c:v>
                  </c:pt>
                  <c:pt idx="3">
                    <c:v>Ómicron</c:v>
                  </c:pt>
                  <c:pt idx="4">
                    <c:v>XQ</c:v>
                  </c:pt>
                  <c:pt idx="5">
                    <c:v>Lambda</c:v>
                  </c:pt>
                  <c:pt idx="6">
                    <c:v>MU</c:v>
                  </c:pt>
                  <c:pt idx="7">
                    <c:v>Iota</c:v>
                  </c:pt>
                  <c:pt idx="8">
                    <c:v>Otros Linajes</c:v>
                  </c:pt>
                </c:lvl>
                <c:lvl>
                  <c:pt idx="0">
                    <c:v>Variante de Preocupación</c:v>
                  </c:pt>
                  <c:pt idx="1">
                    <c:v>Variante de Preocupación</c:v>
                  </c:pt>
                  <c:pt idx="2">
                    <c:v>Variante de Preocupación</c:v>
                  </c:pt>
                  <c:pt idx="3">
                    <c:v>Variante de Preocupación</c:v>
                  </c:pt>
                  <c:pt idx="4">
                    <c:v>Variante de Preocupación</c:v>
                  </c:pt>
                  <c:pt idx="5">
                    <c:v>Variante de Interés</c:v>
                  </c:pt>
                  <c:pt idx="6">
                    <c:v>Variente de Interés</c:v>
                  </c:pt>
                  <c:pt idx="7">
                    <c:v>Variante Bajo Seguimiento</c:v>
                  </c:pt>
                  <c:pt idx="8">
                    <c:v>Linaje sin Clasificar</c:v>
                  </c:pt>
                </c:lvl>
              </c:multiLvlStrCache>
            </c:multiLvlStrRef>
          </c:cat>
          <c:val>
            <c:numRef>
              <c:f>Hoja1!$E$5:$E$13</c:f>
              <c:numCache>
                <c:formatCode>General</c:formatCode>
                <c:ptCount val="9"/>
                <c:pt idx="0">
                  <c:v>225</c:v>
                </c:pt>
                <c:pt idx="1">
                  <c:v>46</c:v>
                </c:pt>
                <c:pt idx="2">
                  <c:v>4</c:v>
                </c:pt>
                <c:pt idx="3">
                  <c:v>462</c:v>
                </c:pt>
                <c:pt idx="4">
                  <c:v>2</c:v>
                </c:pt>
                <c:pt idx="5">
                  <c:v>61</c:v>
                </c:pt>
                <c:pt idx="6">
                  <c:v>9</c:v>
                </c:pt>
                <c:pt idx="7">
                  <c:v>2</c:v>
                </c:pt>
                <c:pt idx="8">
                  <c:v>66</c:v>
                </c:pt>
              </c:numCache>
            </c:numRef>
          </c:val>
          <c:extLst>
            <c:ext xmlns:c16="http://schemas.microsoft.com/office/drawing/2014/chart" uri="{C3380CC4-5D6E-409C-BE32-E72D297353CC}">
              <c16:uniqueId val="{00000000-C196-4407-9B76-3C95B41A019C}"/>
            </c:ext>
          </c:extLst>
        </c:ser>
        <c:dLbls>
          <c:showLegendKey val="0"/>
          <c:showVal val="1"/>
          <c:showCatName val="0"/>
          <c:showSerName val="0"/>
          <c:showPercent val="0"/>
          <c:showBubbleSize val="0"/>
        </c:dLbls>
        <c:gapWidth val="150"/>
        <c:shape val="box"/>
        <c:axId val="301166992"/>
        <c:axId val="301168240"/>
        <c:axId val="0"/>
      </c:bar3DChart>
      <c:catAx>
        <c:axId val="3011669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s-PE"/>
          </a:p>
        </c:txPr>
        <c:crossAx val="301168240"/>
        <c:crosses val="autoZero"/>
        <c:auto val="1"/>
        <c:lblAlgn val="ctr"/>
        <c:lblOffset val="100"/>
        <c:noMultiLvlLbl val="0"/>
      </c:catAx>
      <c:valAx>
        <c:axId val="30116824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301166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dirty="0"/>
              <a:t>ÓMICRON EN LAS ÚLTIMAS SEIS SEMANAS EPIDEMIOLÓGICAS(SE)</a:t>
            </a:r>
          </a:p>
        </c:rich>
      </c:tx>
      <c:layout>
        <c:manualLayout>
          <c:xMode val="edge"/>
          <c:yMode val="edge"/>
          <c:x val="0.19709994584010332"/>
          <c:y val="2.488906665323723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P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HOJA4!$B$4</c:f>
              <c:strCache>
                <c:ptCount val="1"/>
                <c:pt idx="0">
                  <c:v>SE03</c:v>
                </c:pt>
              </c:strCache>
            </c:strRef>
          </c:tx>
          <c:spPr>
            <a:gradFill rotWithShape="1">
              <a:gsLst>
                <a:gs pos="0">
                  <a:schemeClr val="accent1">
                    <a:tint val="96000"/>
                    <a:lumMod val="104000"/>
                  </a:schemeClr>
                </a:gs>
                <a:gs pos="100000">
                  <a:schemeClr val="accent1">
                    <a:shade val="98000"/>
                    <a:lumMod val="94000"/>
                  </a:schemeClr>
                </a:gs>
              </a:gsLst>
              <a:lin ang="5400000" scaled="0"/>
            </a:gradFill>
            <a:ln>
              <a:noFill/>
            </a:ln>
            <a:effectLst>
              <a:outerShdw blurRad="50800" dist="38100" dir="5400000" rotWithShape="0">
                <a:srgbClr val="000000">
                  <a:alpha val="60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HOJA4!$C$3:$I$3</c:f>
              <c:strCache>
                <c:ptCount val="7"/>
                <c:pt idx="0">
                  <c:v>XBB</c:v>
                </c:pt>
                <c:pt idx="1">
                  <c:v>XBB.1.5</c:v>
                </c:pt>
                <c:pt idx="2">
                  <c:v>BQ.1.1</c:v>
                </c:pt>
                <c:pt idx="3">
                  <c:v>BQ.1</c:v>
                </c:pt>
                <c:pt idx="4">
                  <c:v>DJ.1</c:v>
                </c:pt>
                <c:pt idx="5">
                  <c:v>Otros BA.5</c:v>
                </c:pt>
                <c:pt idx="6">
                  <c:v>BA.2.75</c:v>
                </c:pt>
              </c:strCache>
            </c:strRef>
          </c:cat>
          <c:val>
            <c:numRef>
              <c:f>HOJA4!$C$4:$I$4</c:f>
              <c:numCache>
                <c:formatCode>General</c:formatCode>
                <c:ptCount val="7"/>
                <c:pt idx="0">
                  <c:v>77</c:v>
                </c:pt>
                <c:pt idx="1">
                  <c:v>1</c:v>
                </c:pt>
                <c:pt idx="2">
                  <c:v>11</c:v>
                </c:pt>
                <c:pt idx="3">
                  <c:v>5</c:v>
                </c:pt>
                <c:pt idx="4">
                  <c:v>0</c:v>
                </c:pt>
                <c:pt idx="5">
                  <c:v>0</c:v>
                </c:pt>
                <c:pt idx="6">
                  <c:v>6</c:v>
                </c:pt>
              </c:numCache>
            </c:numRef>
          </c:val>
          <c:extLst>
            <c:ext xmlns:c16="http://schemas.microsoft.com/office/drawing/2014/chart" uri="{C3380CC4-5D6E-409C-BE32-E72D297353CC}">
              <c16:uniqueId val="{00000000-74B2-4696-B522-3DF0AA9D2823}"/>
            </c:ext>
          </c:extLst>
        </c:ser>
        <c:ser>
          <c:idx val="1"/>
          <c:order val="1"/>
          <c:tx>
            <c:strRef>
              <c:f>HOJA4!$B$5</c:f>
              <c:strCache>
                <c:ptCount val="1"/>
                <c:pt idx="0">
                  <c:v>SE04</c:v>
                </c:pt>
              </c:strCache>
            </c:strRef>
          </c:tx>
          <c:spPr>
            <a:gradFill rotWithShape="1">
              <a:gsLst>
                <a:gs pos="0">
                  <a:schemeClr val="accent2">
                    <a:tint val="96000"/>
                    <a:lumMod val="104000"/>
                  </a:schemeClr>
                </a:gs>
                <a:gs pos="100000">
                  <a:schemeClr val="accent2">
                    <a:shade val="98000"/>
                    <a:lumMod val="94000"/>
                  </a:schemeClr>
                </a:gs>
              </a:gsLst>
              <a:lin ang="5400000" scaled="0"/>
            </a:gradFill>
            <a:ln>
              <a:noFill/>
            </a:ln>
            <a:effectLst>
              <a:outerShdw blurRad="50800" dist="38100" dir="5400000" rotWithShape="0">
                <a:srgbClr val="000000">
                  <a:alpha val="60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HOJA4!$C$3:$I$3</c:f>
              <c:strCache>
                <c:ptCount val="7"/>
                <c:pt idx="0">
                  <c:v>XBB</c:v>
                </c:pt>
                <c:pt idx="1">
                  <c:v>XBB.1.5</c:v>
                </c:pt>
                <c:pt idx="2">
                  <c:v>BQ.1.1</c:v>
                </c:pt>
                <c:pt idx="3">
                  <c:v>BQ.1</c:v>
                </c:pt>
                <c:pt idx="4">
                  <c:v>DJ.1</c:v>
                </c:pt>
                <c:pt idx="5">
                  <c:v>Otros BA.5</c:v>
                </c:pt>
                <c:pt idx="6">
                  <c:v>BA.2.75</c:v>
                </c:pt>
              </c:strCache>
            </c:strRef>
          </c:cat>
          <c:val>
            <c:numRef>
              <c:f>HOJA4!$C$5:$I$5</c:f>
              <c:numCache>
                <c:formatCode>General</c:formatCode>
                <c:ptCount val="7"/>
                <c:pt idx="0">
                  <c:v>58</c:v>
                </c:pt>
                <c:pt idx="1">
                  <c:v>1</c:v>
                </c:pt>
                <c:pt idx="2">
                  <c:v>6</c:v>
                </c:pt>
                <c:pt idx="3">
                  <c:v>3</c:v>
                </c:pt>
                <c:pt idx="4">
                  <c:v>1</c:v>
                </c:pt>
                <c:pt idx="5">
                  <c:v>0</c:v>
                </c:pt>
                <c:pt idx="6">
                  <c:v>6</c:v>
                </c:pt>
              </c:numCache>
            </c:numRef>
          </c:val>
          <c:extLst>
            <c:ext xmlns:c16="http://schemas.microsoft.com/office/drawing/2014/chart" uri="{C3380CC4-5D6E-409C-BE32-E72D297353CC}">
              <c16:uniqueId val="{00000001-74B2-4696-B522-3DF0AA9D2823}"/>
            </c:ext>
          </c:extLst>
        </c:ser>
        <c:ser>
          <c:idx val="2"/>
          <c:order val="2"/>
          <c:tx>
            <c:strRef>
              <c:f>HOJA4!$B$6</c:f>
              <c:strCache>
                <c:ptCount val="1"/>
                <c:pt idx="0">
                  <c:v>SE05</c:v>
                </c:pt>
              </c:strCache>
            </c:strRef>
          </c:tx>
          <c:spPr>
            <a:gradFill rotWithShape="1">
              <a:gsLst>
                <a:gs pos="0">
                  <a:schemeClr val="accent3">
                    <a:tint val="96000"/>
                    <a:lumMod val="104000"/>
                  </a:schemeClr>
                </a:gs>
                <a:gs pos="100000">
                  <a:schemeClr val="accent3">
                    <a:shade val="98000"/>
                    <a:lumMod val="94000"/>
                  </a:schemeClr>
                </a:gs>
              </a:gsLst>
              <a:lin ang="5400000" scaled="0"/>
            </a:gradFill>
            <a:ln>
              <a:noFill/>
            </a:ln>
            <a:effectLst>
              <a:outerShdw blurRad="50800" dist="38100" dir="5400000" rotWithShape="0">
                <a:srgbClr val="000000">
                  <a:alpha val="60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HOJA4!$C$3:$I$3</c:f>
              <c:strCache>
                <c:ptCount val="7"/>
                <c:pt idx="0">
                  <c:v>XBB</c:v>
                </c:pt>
                <c:pt idx="1">
                  <c:v>XBB.1.5</c:v>
                </c:pt>
                <c:pt idx="2">
                  <c:v>BQ.1.1</c:v>
                </c:pt>
                <c:pt idx="3">
                  <c:v>BQ.1</c:v>
                </c:pt>
                <c:pt idx="4">
                  <c:v>DJ.1</c:v>
                </c:pt>
                <c:pt idx="5">
                  <c:v>Otros BA.5</c:v>
                </c:pt>
                <c:pt idx="6">
                  <c:v>BA.2.75</c:v>
                </c:pt>
              </c:strCache>
            </c:strRef>
          </c:cat>
          <c:val>
            <c:numRef>
              <c:f>HOJA4!$C$6:$I$6</c:f>
              <c:numCache>
                <c:formatCode>General</c:formatCode>
                <c:ptCount val="7"/>
                <c:pt idx="0">
                  <c:v>29</c:v>
                </c:pt>
                <c:pt idx="1">
                  <c:v>2</c:v>
                </c:pt>
                <c:pt idx="2">
                  <c:v>0</c:v>
                </c:pt>
                <c:pt idx="3">
                  <c:v>2</c:v>
                </c:pt>
                <c:pt idx="4">
                  <c:v>0</c:v>
                </c:pt>
                <c:pt idx="5">
                  <c:v>0</c:v>
                </c:pt>
                <c:pt idx="6">
                  <c:v>3</c:v>
                </c:pt>
              </c:numCache>
            </c:numRef>
          </c:val>
          <c:extLst>
            <c:ext xmlns:c16="http://schemas.microsoft.com/office/drawing/2014/chart" uri="{C3380CC4-5D6E-409C-BE32-E72D297353CC}">
              <c16:uniqueId val="{00000002-74B2-4696-B522-3DF0AA9D2823}"/>
            </c:ext>
          </c:extLst>
        </c:ser>
        <c:ser>
          <c:idx val="3"/>
          <c:order val="3"/>
          <c:tx>
            <c:strRef>
              <c:f>HOJA4!$B$7</c:f>
              <c:strCache>
                <c:ptCount val="1"/>
                <c:pt idx="0">
                  <c:v>SE06</c:v>
                </c:pt>
              </c:strCache>
            </c:strRef>
          </c:tx>
          <c:spPr>
            <a:gradFill rotWithShape="1">
              <a:gsLst>
                <a:gs pos="0">
                  <a:schemeClr val="accent4">
                    <a:tint val="96000"/>
                    <a:lumMod val="104000"/>
                  </a:schemeClr>
                </a:gs>
                <a:gs pos="100000">
                  <a:schemeClr val="accent4">
                    <a:shade val="98000"/>
                    <a:lumMod val="94000"/>
                  </a:schemeClr>
                </a:gs>
              </a:gsLst>
              <a:lin ang="5400000" scaled="0"/>
            </a:gradFill>
            <a:ln>
              <a:noFill/>
            </a:ln>
            <a:effectLst>
              <a:outerShdw blurRad="50800" dist="38100" dir="5400000" rotWithShape="0">
                <a:srgbClr val="000000">
                  <a:alpha val="60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HOJA4!$C$3:$I$3</c:f>
              <c:strCache>
                <c:ptCount val="7"/>
                <c:pt idx="0">
                  <c:v>XBB</c:v>
                </c:pt>
                <c:pt idx="1">
                  <c:v>XBB.1.5</c:v>
                </c:pt>
                <c:pt idx="2">
                  <c:v>BQ.1.1</c:v>
                </c:pt>
                <c:pt idx="3">
                  <c:v>BQ.1</c:v>
                </c:pt>
                <c:pt idx="4">
                  <c:v>DJ.1</c:v>
                </c:pt>
                <c:pt idx="5">
                  <c:v>Otros BA.5</c:v>
                </c:pt>
                <c:pt idx="6">
                  <c:v>BA.2.75</c:v>
                </c:pt>
              </c:strCache>
            </c:strRef>
          </c:cat>
          <c:val>
            <c:numRef>
              <c:f>HOJA4!$C$7:$I$7</c:f>
              <c:numCache>
                <c:formatCode>General</c:formatCode>
                <c:ptCount val="7"/>
                <c:pt idx="0">
                  <c:v>26</c:v>
                </c:pt>
                <c:pt idx="1">
                  <c:v>6</c:v>
                </c:pt>
                <c:pt idx="2">
                  <c:v>1</c:v>
                </c:pt>
                <c:pt idx="3">
                  <c:v>1</c:v>
                </c:pt>
                <c:pt idx="4">
                  <c:v>1</c:v>
                </c:pt>
                <c:pt idx="5">
                  <c:v>0</c:v>
                </c:pt>
                <c:pt idx="6">
                  <c:v>6</c:v>
                </c:pt>
              </c:numCache>
            </c:numRef>
          </c:val>
          <c:extLst>
            <c:ext xmlns:c16="http://schemas.microsoft.com/office/drawing/2014/chart" uri="{C3380CC4-5D6E-409C-BE32-E72D297353CC}">
              <c16:uniqueId val="{00000003-74B2-4696-B522-3DF0AA9D2823}"/>
            </c:ext>
          </c:extLst>
        </c:ser>
        <c:ser>
          <c:idx val="4"/>
          <c:order val="4"/>
          <c:tx>
            <c:strRef>
              <c:f>HOJA4!$B$8</c:f>
              <c:strCache>
                <c:ptCount val="1"/>
                <c:pt idx="0">
                  <c:v>SE07</c:v>
                </c:pt>
              </c:strCache>
            </c:strRef>
          </c:tx>
          <c:spPr>
            <a:gradFill rotWithShape="1">
              <a:gsLst>
                <a:gs pos="0">
                  <a:schemeClr val="accent5">
                    <a:tint val="96000"/>
                    <a:lumMod val="104000"/>
                  </a:schemeClr>
                </a:gs>
                <a:gs pos="100000">
                  <a:schemeClr val="accent5">
                    <a:shade val="98000"/>
                    <a:lumMod val="94000"/>
                  </a:schemeClr>
                </a:gs>
              </a:gsLst>
              <a:lin ang="5400000" scaled="0"/>
            </a:gradFill>
            <a:ln>
              <a:noFill/>
            </a:ln>
            <a:effectLst>
              <a:outerShdw blurRad="50800" dist="38100" dir="5400000" rotWithShape="0">
                <a:srgbClr val="000000">
                  <a:alpha val="60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HOJA4!$C$3:$I$3</c:f>
              <c:strCache>
                <c:ptCount val="7"/>
                <c:pt idx="0">
                  <c:v>XBB</c:v>
                </c:pt>
                <c:pt idx="1">
                  <c:v>XBB.1.5</c:v>
                </c:pt>
                <c:pt idx="2">
                  <c:v>BQ.1.1</c:v>
                </c:pt>
                <c:pt idx="3">
                  <c:v>BQ.1</c:v>
                </c:pt>
                <c:pt idx="4">
                  <c:v>DJ.1</c:v>
                </c:pt>
                <c:pt idx="5">
                  <c:v>Otros BA.5</c:v>
                </c:pt>
                <c:pt idx="6">
                  <c:v>BA.2.75</c:v>
                </c:pt>
              </c:strCache>
            </c:strRef>
          </c:cat>
          <c:val>
            <c:numRef>
              <c:f>HOJA4!$C$8:$I$8</c:f>
              <c:numCache>
                <c:formatCode>General</c:formatCode>
                <c:ptCount val="7"/>
                <c:pt idx="0">
                  <c:v>32</c:v>
                </c:pt>
                <c:pt idx="1">
                  <c:v>5</c:v>
                </c:pt>
                <c:pt idx="2">
                  <c:v>2</c:v>
                </c:pt>
                <c:pt idx="3">
                  <c:v>2</c:v>
                </c:pt>
                <c:pt idx="4">
                  <c:v>0</c:v>
                </c:pt>
                <c:pt idx="5">
                  <c:v>0</c:v>
                </c:pt>
                <c:pt idx="6">
                  <c:v>4</c:v>
                </c:pt>
              </c:numCache>
            </c:numRef>
          </c:val>
          <c:extLst>
            <c:ext xmlns:c16="http://schemas.microsoft.com/office/drawing/2014/chart" uri="{C3380CC4-5D6E-409C-BE32-E72D297353CC}">
              <c16:uniqueId val="{00000004-74B2-4696-B522-3DF0AA9D2823}"/>
            </c:ext>
          </c:extLst>
        </c:ser>
        <c:ser>
          <c:idx val="5"/>
          <c:order val="5"/>
          <c:tx>
            <c:strRef>
              <c:f>HOJA4!$B$9</c:f>
              <c:strCache>
                <c:ptCount val="1"/>
                <c:pt idx="0">
                  <c:v>SE08</c:v>
                </c:pt>
              </c:strCache>
            </c:strRef>
          </c:tx>
          <c:spPr>
            <a:gradFill rotWithShape="1">
              <a:gsLst>
                <a:gs pos="0">
                  <a:schemeClr val="accent6">
                    <a:tint val="96000"/>
                    <a:lumMod val="104000"/>
                  </a:schemeClr>
                </a:gs>
                <a:gs pos="100000">
                  <a:schemeClr val="accent6">
                    <a:shade val="98000"/>
                    <a:lumMod val="94000"/>
                  </a:schemeClr>
                </a:gs>
              </a:gsLst>
              <a:lin ang="5400000" scaled="0"/>
            </a:gradFill>
            <a:ln>
              <a:noFill/>
            </a:ln>
            <a:effectLst>
              <a:outerShdw blurRad="50800" dist="38100" dir="5400000" rotWithShape="0">
                <a:srgbClr val="000000">
                  <a:alpha val="60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HOJA4!$C$3:$I$3</c:f>
              <c:strCache>
                <c:ptCount val="7"/>
                <c:pt idx="0">
                  <c:v>XBB</c:v>
                </c:pt>
                <c:pt idx="1">
                  <c:v>XBB.1.5</c:v>
                </c:pt>
                <c:pt idx="2">
                  <c:v>BQ.1.1</c:v>
                </c:pt>
                <c:pt idx="3">
                  <c:v>BQ.1</c:v>
                </c:pt>
                <c:pt idx="4">
                  <c:v>DJ.1</c:v>
                </c:pt>
                <c:pt idx="5">
                  <c:v>Otros BA.5</c:v>
                </c:pt>
                <c:pt idx="6">
                  <c:v>BA.2.75</c:v>
                </c:pt>
              </c:strCache>
            </c:strRef>
          </c:cat>
          <c:val>
            <c:numRef>
              <c:f>HOJA4!$C$9:$I$9</c:f>
              <c:numCache>
                <c:formatCode>General</c:formatCode>
                <c:ptCount val="7"/>
                <c:pt idx="0">
                  <c:v>14</c:v>
                </c:pt>
                <c:pt idx="1">
                  <c:v>9</c:v>
                </c:pt>
                <c:pt idx="2">
                  <c:v>0</c:v>
                </c:pt>
                <c:pt idx="3">
                  <c:v>1</c:v>
                </c:pt>
                <c:pt idx="4">
                  <c:v>0</c:v>
                </c:pt>
                <c:pt idx="5">
                  <c:v>0</c:v>
                </c:pt>
                <c:pt idx="6">
                  <c:v>1</c:v>
                </c:pt>
              </c:numCache>
            </c:numRef>
          </c:val>
          <c:extLst>
            <c:ext xmlns:c16="http://schemas.microsoft.com/office/drawing/2014/chart" uri="{C3380CC4-5D6E-409C-BE32-E72D297353CC}">
              <c16:uniqueId val="{00000005-74B2-4696-B522-3DF0AA9D2823}"/>
            </c:ext>
          </c:extLst>
        </c:ser>
        <c:dLbls>
          <c:showLegendKey val="0"/>
          <c:showVal val="1"/>
          <c:showCatName val="0"/>
          <c:showSerName val="0"/>
          <c:showPercent val="0"/>
          <c:showBubbleSize val="0"/>
        </c:dLbls>
        <c:gapWidth val="150"/>
        <c:shape val="box"/>
        <c:axId val="207991728"/>
        <c:axId val="207992144"/>
        <c:axId val="0"/>
      </c:bar3DChart>
      <c:catAx>
        <c:axId val="2079917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PE"/>
          </a:p>
        </c:txPr>
        <c:crossAx val="207992144"/>
        <c:crosses val="autoZero"/>
        <c:auto val="1"/>
        <c:lblAlgn val="ctr"/>
        <c:lblOffset val="100"/>
        <c:noMultiLvlLbl val="0"/>
      </c:catAx>
      <c:valAx>
        <c:axId val="207992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207991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sz="1600" dirty="0"/>
              <a:t>PORCENTAJE SOBRE EL TOTAL DE MUESTRAS SECUENCIADAS</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s-P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5205479452054796E-2"/>
          <c:y val="0.1719149632144559"/>
          <c:w val="0.88219178082191785"/>
          <c:h val="0.7692923731138962"/>
        </c:manualLayout>
      </c:layout>
      <c:bar3DChart>
        <c:barDir val="col"/>
        <c:grouping val="percentStacked"/>
        <c:varyColors val="0"/>
        <c:ser>
          <c:idx val="0"/>
          <c:order val="0"/>
          <c:tx>
            <c:strRef>
              <c:f>HOJA4!$C$30</c:f>
              <c:strCache>
                <c:ptCount val="1"/>
                <c:pt idx="0">
                  <c:v>SE03</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HOJA4!$D$29:$J$29</c:f>
              <c:strCache>
                <c:ptCount val="7"/>
                <c:pt idx="0">
                  <c:v>%XBB</c:v>
                </c:pt>
                <c:pt idx="1">
                  <c:v>%XBB.1.5</c:v>
                </c:pt>
                <c:pt idx="2">
                  <c:v>%BQ.1.1</c:v>
                </c:pt>
                <c:pt idx="3">
                  <c:v>%BQ.1</c:v>
                </c:pt>
                <c:pt idx="4">
                  <c:v>%DJ.1</c:v>
                </c:pt>
                <c:pt idx="5">
                  <c:v>%Otros BA.5</c:v>
                </c:pt>
                <c:pt idx="6">
                  <c:v>%BA.2.75</c:v>
                </c:pt>
              </c:strCache>
            </c:strRef>
          </c:cat>
          <c:val>
            <c:numRef>
              <c:f>HOJA4!$D$30:$J$30</c:f>
              <c:numCache>
                <c:formatCode>0.0%</c:formatCode>
                <c:ptCount val="7"/>
                <c:pt idx="0">
                  <c:v>0.77</c:v>
                </c:pt>
                <c:pt idx="1">
                  <c:v>0.01</c:v>
                </c:pt>
                <c:pt idx="2">
                  <c:v>0.11</c:v>
                </c:pt>
                <c:pt idx="3">
                  <c:v>0.05</c:v>
                </c:pt>
                <c:pt idx="4">
                  <c:v>0</c:v>
                </c:pt>
                <c:pt idx="5">
                  <c:v>0</c:v>
                </c:pt>
                <c:pt idx="6">
                  <c:v>0.06</c:v>
                </c:pt>
              </c:numCache>
            </c:numRef>
          </c:val>
          <c:extLst>
            <c:ext xmlns:c16="http://schemas.microsoft.com/office/drawing/2014/chart" uri="{C3380CC4-5D6E-409C-BE32-E72D297353CC}">
              <c16:uniqueId val="{00000000-18DE-43BF-9164-09A9802944A0}"/>
            </c:ext>
          </c:extLst>
        </c:ser>
        <c:ser>
          <c:idx val="1"/>
          <c:order val="1"/>
          <c:tx>
            <c:strRef>
              <c:f>HOJA4!$C$31</c:f>
              <c:strCache>
                <c:ptCount val="1"/>
                <c:pt idx="0">
                  <c:v>SE04</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HOJA4!$D$29:$J$29</c:f>
              <c:strCache>
                <c:ptCount val="7"/>
                <c:pt idx="0">
                  <c:v>%XBB</c:v>
                </c:pt>
                <c:pt idx="1">
                  <c:v>%XBB.1.5</c:v>
                </c:pt>
                <c:pt idx="2">
                  <c:v>%BQ.1.1</c:v>
                </c:pt>
                <c:pt idx="3">
                  <c:v>%BQ.1</c:v>
                </c:pt>
                <c:pt idx="4">
                  <c:v>%DJ.1</c:v>
                </c:pt>
                <c:pt idx="5">
                  <c:v>%Otros BA.5</c:v>
                </c:pt>
                <c:pt idx="6">
                  <c:v>%BA.2.75</c:v>
                </c:pt>
              </c:strCache>
            </c:strRef>
          </c:cat>
          <c:val>
            <c:numRef>
              <c:f>HOJA4!$D$31:$J$31</c:f>
              <c:numCache>
                <c:formatCode>0.0%</c:formatCode>
                <c:ptCount val="7"/>
                <c:pt idx="0">
                  <c:v>0.77300000000000002</c:v>
                </c:pt>
                <c:pt idx="1">
                  <c:v>1.2999999999999999E-2</c:v>
                </c:pt>
                <c:pt idx="2">
                  <c:v>0.08</c:v>
                </c:pt>
                <c:pt idx="3">
                  <c:v>0.04</c:v>
                </c:pt>
                <c:pt idx="4">
                  <c:v>1.2999999999999999E-2</c:v>
                </c:pt>
                <c:pt idx="5">
                  <c:v>0</c:v>
                </c:pt>
                <c:pt idx="6">
                  <c:v>0.08</c:v>
                </c:pt>
              </c:numCache>
            </c:numRef>
          </c:val>
          <c:extLst>
            <c:ext xmlns:c16="http://schemas.microsoft.com/office/drawing/2014/chart" uri="{C3380CC4-5D6E-409C-BE32-E72D297353CC}">
              <c16:uniqueId val="{00000001-18DE-43BF-9164-09A9802944A0}"/>
            </c:ext>
          </c:extLst>
        </c:ser>
        <c:ser>
          <c:idx val="2"/>
          <c:order val="2"/>
          <c:tx>
            <c:strRef>
              <c:f>HOJA4!$C$32</c:f>
              <c:strCache>
                <c:ptCount val="1"/>
                <c:pt idx="0">
                  <c:v>SE05</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HOJA4!$D$29:$J$29</c:f>
              <c:strCache>
                <c:ptCount val="7"/>
                <c:pt idx="0">
                  <c:v>%XBB</c:v>
                </c:pt>
                <c:pt idx="1">
                  <c:v>%XBB.1.5</c:v>
                </c:pt>
                <c:pt idx="2">
                  <c:v>%BQ.1.1</c:v>
                </c:pt>
                <c:pt idx="3">
                  <c:v>%BQ.1</c:v>
                </c:pt>
                <c:pt idx="4">
                  <c:v>%DJ.1</c:v>
                </c:pt>
                <c:pt idx="5">
                  <c:v>%Otros BA.5</c:v>
                </c:pt>
                <c:pt idx="6">
                  <c:v>%BA.2.75</c:v>
                </c:pt>
              </c:strCache>
            </c:strRef>
          </c:cat>
          <c:val>
            <c:numRef>
              <c:f>HOJA4!$D$32:$J$32</c:f>
              <c:numCache>
                <c:formatCode>0.0%</c:formatCode>
                <c:ptCount val="7"/>
                <c:pt idx="0">
                  <c:v>0.80600000000000005</c:v>
                </c:pt>
                <c:pt idx="1">
                  <c:v>5.6000000000000001E-2</c:v>
                </c:pt>
                <c:pt idx="2">
                  <c:v>0</c:v>
                </c:pt>
                <c:pt idx="3">
                  <c:v>5.6000000000000001E-2</c:v>
                </c:pt>
                <c:pt idx="4">
                  <c:v>0</c:v>
                </c:pt>
                <c:pt idx="5">
                  <c:v>0</c:v>
                </c:pt>
                <c:pt idx="6">
                  <c:v>8.3000000000000004E-2</c:v>
                </c:pt>
              </c:numCache>
            </c:numRef>
          </c:val>
          <c:extLst>
            <c:ext xmlns:c16="http://schemas.microsoft.com/office/drawing/2014/chart" uri="{C3380CC4-5D6E-409C-BE32-E72D297353CC}">
              <c16:uniqueId val="{00000002-18DE-43BF-9164-09A9802944A0}"/>
            </c:ext>
          </c:extLst>
        </c:ser>
        <c:ser>
          <c:idx val="3"/>
          <c:order val="3"/>
          <c:tx>
            <c:strRef>
              <c:f>HOJA4!$C$33</c:f>
              <c:strCache>
                <c:ptCount val="1"/>
                <c:pt idx="0">
                  <c:v>SE06</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HOJA4!$D$29:$J$29</c:f>
              <c:strCache>
                <c:ptCount val="7"/>
                <c:pt idx="0">
                  <c:v>%XBB</c:v>
                </c:pt>
                <c:pt idx="1">
                  <c:v>%XBB.1.5</c:v>
                </c:pt>
                <c:pt idx="2">
                  <c:v>%BQ.1.1</c:v>
                </c:pt>
                <c:pt idx="3">
                  <c:v>%BQ.1</c:v>
                </c:pt>
                <c:pt idx="4">
                  <c:v>%DJ.1</c:v>
                </c:pt>
                <c:pt idx="5">
                  <c:v>%Otros BA.5</c:v>
                </c:pt>
                <c:pt idx="6">
                  <c:v>%BA.2.75</c:v>
                </c:pt>
              </c:strCache>
            </c:strRef>
          </c:cat>
          <c:val>
            <c:numRef>
              <c:f>HOJA4!$D$33:$J$33</c:f>
              <c:numCache>
                <c:formatCode>0.00%</c:formatCode>
                <c:ptCount val="7"/>
                <c:pt idx="0" formatCode="0.0%">
                  <c:v>0.63400000000000001</c:v>
                </c:pt>
                <c:pt idx="1">
                  <c:v>0.14599999999999999</c:v>
                </c:pt>
                <c:pt idx="2" formatCode="0.0%">
                  <c:v>2.4E-2</c:v>
                </c:pt>
                <c:pt idx="3" formatCode="0.0%">
                  <c:v>5.6000000000000001E-2</c:v>
                </c:pt>
                <c:pt idx="4" formatCode="0.0%">
                  <c:v>2.4E-2</c:v>
                </c:pt>
                <c:pt idx="5" formatCode="0.0%">
                  <c:v>0</c:v>
                </c:pt>
                <c:pt idx="6" formatCode="0.0%">
                  <c:v>0.14599999999999999</c:v>
                </c:pt>
              </c:numCache>
            </c:numRef>
          </c:val>
          <c:extLst>
            <c:ext xmlns:c16="http://schemas.microsoft.com/office/drawing/2014/chart" uri="{C3380CC4-5D6E-409C-BE32-E72D297353CC}">
              <c16:uniqueId val="{00000003-18DE-43BF-9164-09A9802944A0}"/>
            </c:ext>
          </c:extLst>
        </c:ser>
        <c:ser>
          <c:idx val="4"/>
          <c:order val="4"/>
          <c:tx>
            <c:strRef>
              <c:f>HOJA4!$C$34</c:f>
              <c:strCache>
                <c:ptCount val="1"/>
                <c:pt idx="0">
                  <c:v>SE07</c:v>
                </c:pt>
              </c:strCache>
            </c:strRef>
          </c:tx>
          <c:spPr>
            <a:solidFill>
              <a:schemeClr val="accent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HOJA4!$D$29:$J$29</c:f>
              <c:strCache>
                <c:ptCount val="7"/>
                <c:pt idx="0">
                  <c:v>%XBB</c:v>
                </c:pt>
                <c:pt idx="1">
                  <c:v>%XBB.1.5</c:v>
                </c:pt>
                <c:pt idx="2">
                  <c:v>%BQ.1.1</c:v>
                </c:pt>
                <c:pt idx="3">
                  <c:v>%BQ.1</c:v>
                </c:pt>
                <c:pt idx="4">
                  <c:v>%DJ.1</c:v>
                </c:pt>
                <c:pt idx="5">
                  <c:v>%Otros BA.5</c:v>
                </c:pt>
                <c:pt idx="6">
                  <c:v>%BA.2.75</c:v>
                </c:pt>
              </c:strCache>
            </c:strRef>
          </c:cat>
          <c:val>
            <c:numRef>
              <c:f>HOJA4!$D$34:$J$34</c:f>
              <c:numCache>
                <c:formatCode>0.00%</c:formatCode>
                <c:ptCount val="7"/>
                <c:pt idx="0" formatCode="0.0%">
                  <c:v>0.71099999999999997</c:v>
                </c:pt>
                <c:pt idx="1">
                  <c:v>0.111</c:v>
                </c:pt>
                <c:pt idx="2" formatCode="0.0%">
                  <c:v>4.3999999999999997E-2</c:v>
                </c:pt>
                <c:pt idx="3" formatCode="0.0%">
                  <c:v>5.6000000000000001E-2</c:v>
                </c:pt>
                <c:pt idx="4" formatCode="0.0%">
                  <c:v>0</c:v>
                </c:pt>
                <c:pt idx="5" formatCode="0.0%">
                  <c:v>0</c:v>
                </c:pt>
                <c:pt idx="6" formatCode="0.0%">
                  <c:v>8.8999999999999996E-2</c:v>
                </c:pt>
              </c:numCache>
            </c:numRef>
          </c:val>
          <c:extLst>
            <c:ext xmlns:c16="http://schemas.microsoft.com/office/drawing/2014/chart" uri="{C3380CC4-5D6E-409C-BE32-E72D297353CC}">
              <c16:uniqueId val="{00000004-18DE-43BF-9164-09A9802944A0}"/>
            </c:ext>
          </c:extLst>
        </c:ser>
        <c:dLbls>
          <c:showLegendKey val="0"/>
          <c:showVal val="1"/>
          <c:showCatName val="0"/>
          <c:showSerName val="0"/>
          <c:showPercent val="0"/>
          <c:showBubbleSize val="0"/>
        </c:dLbls>
        <c:gapWidth val="79"/>
        <c:shape val="box"/>
        <c:axId val="308430608"/>
        <c:axId val="308432272"/>
        <c:axId val="0"/>
      </c:bar3DChart>
      <c:catAx>
        <c:axId val="3084306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all" spc="120" normalizeH="0" baseline="0">
                <a:solidFill>
                  <a:schemeClr val="tx1">
                    <a:lumMod val="65000"/>
                    <a:lumOff val="35000"/>
                  </a:schemeClr>
                </a:solidFill>
                <a:latin typeface="+mn-lt"/>
                <a:ea typeface="+mn-ea"/>
                <a:cs typeface="+mn-cs"/>
              </a:defRPr>
            </a:pPr>
            <a:endParaRPr lang="es-PE"/>
          </a:p>
        </c:txPr>
        <c:crossAx val="308432272"/>
        <c:crosses val="autoZero"/>
        <c:auto val="1"/>
        <c:lblAlgn val="ctr"/>
        <c:lblOffset val="100"/>
        <c:noMultiLvlLbl val="0"/>
      </c:catAx>
      <c:valAx>
        <c:axId val="308432272"/>
        <c:scaling>
          <c:orientation val="minMax"/>
        </c:scaling>
        <c:delete val="1"/>
        <c:axPos val="l"/>
        <c:numFmt formatCode="0%" sourceLinked="1"/>
        <c:majorTickMark val="none"/>
        <c:minorTickMark val="none"/>
        <c:tickLblPos val="nextTo"/>
        <c:crossAx val="3084306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PE" sz="1800" dirty="0">
                <a:solidFill>
                  <a:schemeClr val="tx1"/>
                </a:solidFill>
                <a:latin typeface="Arial Black" panose="020B0A04020102020204" pitchFamily="34" charset="0"/>
              </a:rPr>
              <a:t>PESO</a:t>
            </a:r>
            <a:r>
              <a:rPr lang="es-PE" sz="1800" baseline="0" dirty="0">
                <a:solidFill>
                  <a:schemeClr val="tx1"/>
                </a:solidFill>
                <a:latin typeface="Arial Black" panose="020B0A04020102020204" pitchFamily="34" charset="0"/>
              </a:rPr>
              <a:t> EN kg DE RESIDUOS PELIGROSOS DEL HNDAC</a:t>
            </a:r>
            <a:endParaRPr lang="es-PE" sz="1800" dirty="0">
              <a:solidFill>
                <a:schemeClr val="tx1"/>
              </a:solidFill>
              <a:latin typeface="Arial Black" panose="020B0A04020102020204" pitchFamily="34" charset="0"/>
            </a:endParaRPr>
          </a:p>
        </c:rich>
      </c:tx>
      <c:layout>
        <c:manualLayout>
          <c:xMode val="edge"/>
          <c:yMode val="edge"/>
          <c:x val="0.15898333780615453"/>
          <c:y val="9.3498649165619178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manualLayout>
          <c:layoutTarget val="inner"/>
          <c:xMode val="edge"/>
          <c:yMode val="edge"/>
          <c:x val="5.2202084908877913E-2"/>
          <c:y val="0.15574425261264532"/>
          <c:w val="0.92670563637172476"/>
          <c:h val="0.68613179320214979"/>
        </c:manualLayout>
      </c:layout>
      <c:barChart>
        <c:barDir val="col"/>
        <c:grouping val="clustered"/>
        <c:varyColors val="0"/>
        <c:ser>
          <c:idx val="0"/>
          <c:order val="0"/>
          <c:tx>
            <c:strRef>
              <c:f>Hoja1!$B$6</c:f>
              <c:strCache>
                <c:ptCount val="1"/>
                <c:pt idx="0">
                  <c:v>2020</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Hoja1!$C$5:$N$5</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Hoja1!$C$6:$N$6</c:f>
              <c:numCache>
                <c:formatCode>General</c:formatCode>
                <c:ptCount val="12"/>
                <c:pt idx="0">
                  <c:v>27884</c:v>
                </c:pt>
                <c:pt idx="1">
                  <c:v>28765</c:v>
                </c:pt>
                <c:pt idx="2">
                  <c:v>25623</c:v>
                </c:pt>
                <c:pt idx="3">
                  <c:v>22242</c:v>
                </c:pt>
                <c:pt idx="4">
                  <c:v>32346</c:v>
                </c:pt>
                <c:pt idx="5">
                  <c:v>32082</c:v>
                </c:pt>
                <c:pt idx="6">
                  <c:v>39401</c:v>
                </c:pt>
                <c:pt idx="7">
                  <c:v>47560</c:v>
                </c:pt>
                <c:pt idx="8">
                  <c:v>40653</c:v>
                </c:pt>
                <c:pt idx="9">
                  <c:v>42768</c:v>
                </c:pt>
                <c:pt idx="10">
                  <c:v>42427.5</c:v>
                </c:pt>
                <c:pt idx="11">
                  <c:v>43720</c:v>
                </c:pt>
              </c:numCache>
            </c:numRef>
          </c:val>
          <c:extLst>
            <c:ext xmlns:c16="http://schemas.microsoft.com/office/drawing/2014/chart" uri="{C3380CC4-5D6E-409C-BE32-E72D297353CC}">
              <c16:uniqueId val="{00000000-6CA6-4067-B586-686A7ACBDF3D}"/>
            </c:ext>
          </c:extLst>
        </c:ser>
        <c:ser>
          <c:idx val="1"/>
          <c:order val="1"/>
          <c:tx>
            <c:strRef>
              <c:f>Hoja1!$B$7</c:f>
              <c:strCache>
                <c:ptCount val="1"/>
                <c:pt idx="0">
                  <c:v>2021</c:v>
                </c:pt>
              </c:strCache>
            </c:strRef>
          </c:tx>
          <c:spPr>
            <a:solidFill>
              <a:schemeClr val="accent2"/>
            </a:solidFill>
            <a:ln>
              <a:noFill/>
            </a:ln>
            <a:effectLst/>
          </c:spPr>
          <c:invertIfNegative val="0"/>
          <c:cat>
            <c:strRef>
              <c:f>Hoja1!$C$5:$N$5</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Hoja1!$C$7:$N$7</c:f>
              <c:numCache>
                <c:formatCode>General</c:formatCode>
                <c:ptCount val="12"/>
                <c:pt idx="0">
                  <c:v>48243.6</c:v>
                </c:pt>
                <c:pt idx="1">
                  <c:v>45265</c:v>
                </c:pt>
                <c:pt idx="2">
                  <c:v>30279</c:v>
                </c:pt>
                <c:pt idx="3">
                  <c:v>47218</c:v>
                </c:pt>
                <c:pt idx="4">
                  <c:v>45386</c:v>
                </c:pt>
                <c:pt idx="5">
                  <c:v>43207</c:v>
                </c:pt>
                <c:pt idx="6">
                  <c:v>43044</c:v>
                </c:pt>
                <c:pt idx="7">
                  <c:v>47113</c:v>
                </c:pt>
                <c:pt idx="8">
                  <c:v>39976</c:v>
                </c:pt>
                <c:pt idx="9">
                  <c:v>40327</c:v>
                </c:pt>
                <c:pt idx="10">
                  <c:v>36095.199999999997</c:v>
                </c:pt>
                <c:pt idx="11">
                  <c:v>34740</c:v>
                </c:pt>
              </c:numCache>
            </c:numRef>
          </c:val>
          <c:extLst>
            <c:ext xmlns:c16="http://schemas.microsoft.com/office/drawing/2014/chart" uri="{C3380CC4-5D6E-409C-BE32-E72D297353CC}">
              <c16:uniqueId val="{00000001-6CA6-4067-B586-686A7ACBDF3D}"/>
            </c:ext>
          </c:extLst>
        </c:ser>
        <c:ser>
          <c:idx val="2"/>
          <c:order val="2"/>
          <c:tx>
            <c:strRef>
              <c:f>Hoja1!$B$8</c:f>
              <c:strCache>
                <c:ptCount val="1"/>
                <c:pt idx="0">
                  <c:v>2022</c:v>
                </c:pt>
              </c:strCache>
            </c:strRef>
          </c:tx>
          <c:spPr>
            <a:solidFill>
              <a:schemeClr val="accent3"/>
            </a:solidFill>
            <a:ln>
              <a:noFill/>
            </a:ln>
            <a:effectLst/>
          </c:spPr>
          <c:invertIfNegative val="0"/>
          <c:cat>
            <c:strRef>
              <c:f>Hoja1!$C$5:$N$5</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Hoja1!$C$8:$N$8</c:f>
              <c:numCache>
                <c:formatCode>General</c:formatCode>
                <c:ptCount val="12"/>
                <c:pt idx="0">
                  <c:v>36001.800000000003</c:v>
                </c:pt>
                <c:pt idx="1">
                  <c:v>35241</c:v>
                </c:pt>
                <c:pt idx="2">
                  <c:v>37677</c:v>
                </c:pt>
                <c:pt idx="3">
                  <c:v>36645</c:v>
                </c:pt>
                <c:pt idx="4">
                  <c:v>37586</c:v>
                </c:pt>
                <c:pt idx="5">
                  <c:v>37117</c:v>
                </c:pt>
                <c:pt idx="6">
                  <c:v>36615</c:v>
                </c:pt>
                <c:pt idx="7">
                  <c:v>35979</c:v>
                </c:pt>
                <c:pt idx="8">
                  <c:v>34598</c:v>
                </c:pt>
                <c:pt idx="9">
                  <c:v>35486</c:v>
                </c:pt>
                <c:pt idx="10">
                  <c:v>34153</c:v>
                </c:pt>
                <c:pt idx="11">
                  <c:v>34407</c:v>
                </c:pt>
              </c:numCache>
            </c:numRef>
          </c:val>
          <c:extLst>
            <c:ext xmlns:c16="http://schemas.microsoft.com/office/drawing/2014/chart" uri="{C3380CC4-5D6E-409C-BE32-E72D297353CC}">
              <c16:uniqueId val="{00000002-6CA6-4067-B586-686A7ACBDF3D}"/>
            </c:ext>
          </c:extLst>
        </c:ser>
        <c:ser>
          <c:idx val="3"/>
          <c:order val="3"/>
          <c:tx>
            <c:strRef>
              <c:f>Hoja1!$B$9</c:f>
              <c:strCache>
                <c:ptCount val="1"/>
                <c:pt idx="0">
                  <c:v>2023</c:v>
                </c:pt>
              </c:strCache>
            </c:strRef>
          </c:tx>
          <c:spPr>
            <a:solidFill>
              <a:schemeClr val="accent4"/>
            </a:solidFill>
            <a:ln>
              <a:noFill/>
            </a:ln>
            <a:effectLst/>
          </c:spPr>
          <c:invertIfNegative val="0"/>
          <c:cat>
            <c:strRef>
              <c:f>Hoja1!$C$5:$N$5</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Hoja1!$C$9:$N$9</c:f>
              <c:numCache>
                <c:formatCode>General</c:formatCode>
                <c:ptCount val="12"/>
                <c:pt idx="0">
                  <c:v>38375</c:v>
                </c:pt>
                <c:pt idx="1">
                  <c:v>41480</c:v>
                </c:pt>
                <c:pt idx="2">
                  <c:v>42329</c:v>
                </c:pt>
              </c:numCache>
            </c:numRef>
          </c:val>
          <c:extLst>
            <c:ext xmlns:c16="http://schemas.microsoft.com/office/drawing/2014/chart" uri="{C3380CC4-5D6E-409C-BE32-E72D297353CC}">
              <c16:uniqueId val="{00000003-6CA6-4067-B586-686A7ACBDF3D}"/>
            </c:ext>
          </c:extLst>
        </c:ser>
        <c:dLbls>
          <c:showLegendKey val="0"/>
          <c:showVal val="0"/>
          <c:showCatName val="0"/>
          <c:showSerName val="0"/>
          <c:showPercent val="0"/>
          <c:showBubbleSize val="0"/>
        </c:dLbls>
        <c:gapWidth val="219"/>
        <c:axId val="211917919"/>
        <c:axId val="211893791"/>
      </c:barChart>
      <c:catAx>
        <c:axId val="211917919"/>
        <c:scaling>
          <c:orientation val="minMax"/>
        </c:scaling>
        <c:delete val="0"/>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211893791"/>
        <c:crosses val="autoZero"/>
        <c:auto val="1"/>
        <c:lblAlgn val="ctr"/>
        <c:lblOffset val="100"/>
        <c:noMultiLvlLbl val="0"/>
      </c:catAx>
      <c:valAx>
        <c:axId val="211893791"/>
        <c:scaling>
          <c:orientation val="minMax"/>
          <c:max val="5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2119179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00"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0.05252</cdr:x>
      <cdr:y>0.97541</cdr:y>
    </cdr:from>
    <cdr:to>
      <cdr:x>0.05673</cdr:x>
      <cdr:y>0.9833</cdr:y>
    </cdr:to>
    <cdr:sp macro="" textlink="">
      <cdr:nvSpPr>
        <cdr:cNvPr id="2" name="CuadroTexto 1"/>
        <cdr:cNvSpPr txBox="1"/>
      </cdr:nvSpPr>
      <cdr:spPr>
        <a:xfrm xmlns:a="http://schemas.openxmlformats.org/drawingml/2006/main">
          <a:off x="570016" y="5652655"/>
          <a:ext cx="45719"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PE" sz="1100" dirty="0" smtClean="0"/>
            <a:t>Fuente </a:t>
          </a:r>
          <a:endParaRPr lang="es-PE"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B050FB-B56D-455E-A13E-EACF1C9817CE}" type="datetimeFigureOut">
              <a:rPr lang="es-PE" smtClean="0"/>
              <a:t>14/04/2023</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0BA321-1017-4F4B-8522-94AF21A91C58}" type="slidenum">
              <a:rPr lang="es-PE" smtClean="0"/>
              <a:t>‹Nº›</a:t>
            </a:fld>
            <a:endParaRPr lang="es-PE"/>
          </a:p>
        </p:txBody>
      </p:sp>
    </p:spTree>
    <p:extLst>
      <p:ext uri="{BB962C8B-B14F-4D97-AF65-F5344CB8AC3E}">
        <p14:creationId xmlns:p14="http://schemas.microsoft.com/office/powerpoint/2010/main" val="3539405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5B4D09E3-EF24-48DE-B711-E38E3448C0AF}" type="slidenum">
              <a:rPr lang="es-PE" smtClean="0"/>
              <a:t>20</a:t>
            </a:fld>
            <a:endParaRPr lang="es-PE" dirty="0"/>
          </a:p>
        </p:txBody>
      </p:sp>
    </p:spTree>
    <p:extLst>
      <p:ext uri="{BB962C8B-B14F-4D97-AF65-F5344CB8AC3E}">
        <p14:creationId xmlns:p14="http://schemas.microsoft.com/office/powerpoint/2010/main" val="1816113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07FED706-576C-420B-9F25-A7B6EA6F5CBA}" type="datetimeFigureOut">
              <a:rPr lang="es-PE" smtClean="0"/>
              <a:t>14/04/2023</a:t>
            </a:fld>
            <a:endParaRPr lang="es-PE"/>
          </a:p>
        </p:txBody>
      </p:sp>
      <p:sp>
        <p:nvSpPr>
          <p:cNvPr id="5" name="Footer Placeholder 4"/>
          <p:cNvSpPr>
            <a:spLocks noGrp="1"/>
          </p:cNvSpPr>
          <p:nvPr>
            <p:ph type="ftr" sz="quarter" idx="11"/>
          </p:nvPr>
        </p:nvSpPr>
        <p:spPr/>
        <p:txBody>
          <a:bodyPr/>
          <a:lstStyle/>
          <a:p>
            <a:endParaRPr lang="es-PE"/>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386AA49-A351-4AA1-9DFD-3F0EB04C39A6}" type="slidenum">
              <a:rPr lang="es-PE" smtClean="0"/>
              <a:t>‹Nº›</a:t>
            </a:fld>
            <a:endParaRPr lang="es-PE"/>
          </a:p>
        </p:txBody>
      </p:sp>
    </p:spTree>
    <p:extLst>
      <p:ext uri="{BB962C8B-B14F-4D97-AF65-F5344CB8AC3E}">
        <p14:creationId xmlns:p14="http://schemas.microsoft.com/office/powerpoint/2010/main" val="256581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07FED706-576C-420B-9F25-A7B6EA6F5CBA}" type="datetimeFigureOut">
              <a:rPr lang="es-PE" smtClean="0"/>
              <a:t>14/04/2023</a:t>
            </a:fld>
            <a:endParaRPr lang="es-PE"/>
          </a:p>
        </p:txBody>
      </p:sp>
      <p:sp>
        <p:nvSpPr>
          <p:cNvPr id="5" name="Footer Placeholder 4"/>
          <p:cNvSpPr>
            <a:spLocks noGrp="1"/>
          </p:cNvSpPr>
          <p:nvPr>
            <p:ph type="ftr" sz="quarter" idx="11"/>
          </p:nvPr>
        </p:nvSpPr>
        <p:spPr/>
        <p:txBody>
          <a:bodyPr/>
          <a:lstStyle/>
          <a:p>
            <a:endParaRPr lang="es-P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386AA49-A351-4AA1-9DFD-3F0EB04C39A6}" type="slidenum">
              <a:rPr lang="es-PE" smtClean="0"/>
              <a:t>‹Nº›</a:t>
            </a:fld>
            <a:endParaRPr lang="es-PE"/>
          </a:p>
        </p:txBody>
      </p:sp>
    </p:spTree>
    <p:extLst>
      <p:ext uri="{BB962C8B-B14F-4D97-AF65-F5344CB8AC3E}">
        <p14:creationId xmlns:p14="http://schemas.microsoft.com/office/powerpoint/2010/main" val="3824464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07FED706-576C-420B-9F25-A7B6EA6F5CBA}" type="datetimeFigureOut">
              <a:rPr lang="es-PE" smtClean="0"/>
              <a:t>14/04/2023</a:t>
            </a:fld>
            <a:endParaRPr lang="es-PE"/>
          </a:p>
        </p:txBody>
      </p:sp>
      <p:sp>
        <p:nvSpPr>
          <p:cNvPr id="5" name="Footer Placeholder 4"/>
          <p:cNvSpPr>
            <a:spLocks noGrp="1"/>
          </p:cNvSpPr>
          <p:nvPr>
            <p:ph type="ftr" sz="quarter" idx="11"/>
          </p:nvPr>
        </p:nvSpPr>
        <p:spPr/>
        <p:txBody>
          <a:bodyPr/>
          <a:lstStyle/>
          <a:p>
            <a:endParaRPr lang="es-PE"/>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386AA49-A351-4AA1-9DFD-3F0EB04C39A6}" type="slidenum">
              <a:rPr lang="es-PE" smtClean="0"/>
              <a:t>‹Nº›</a:t>
            </a:fld>
            <a:endParaRPr lang="es-PE"/>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22269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07FED706-576C-420B-9F25-A7B6EA6F5CBA}" type="datetimeFigureOut">
              <a:rPr lang="es-PE" smtClean="0"/>
              <a:t>14/04/2023</a:t>
            </a:fld>
            <a:endParaRPr lang="es-PE"/>
          </a:p>
        </p:txBody>
      </p:sp>
      <p:sp>
        <p:nvSpPr>
          <p:cNvPr id="6" name="Footer Placeholder 5"/>
          <p:cNvSpPr>
            <a:spLocks noGrp="1"/>
          </p:cNvSpPr>
          <p:nvPr>
            <p:ph type="ftr" sz="quarter" idx="11"/>
          </p:nvPr>
        </p:nvSpPr>
        <p:spPr/>
        <p:txBody>
          <a:bodyPr/>
          <a:lstStyle/>
          <a:p>
            <a:endParaRPr lang="es-P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86AA49-A351-4AA1-9DFD-3F0EB04C39A6}" type="slidenum">
              <a:rPr lang="es-PE" smtClean="0"/>
              <a:t>‹Nº›</a:t>
            </a:fld>
            <a:endParaRPr lang="es-PE"/>
          </a:p>
        </p:txBody>
      </p:sp>
    </p:spTree>
    <p:extLst>
      <p:ext uri="{BB962C8B-B14F-4D97-AF65-F5344CB8AC3E}">
        <p14:creationId xmlns:p14="http://schemas.microsoft.com/office/powerpoint/2010/main" val="668013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07FED706-576C-420B-9F25-A7B6EA6F5CBA}" type="datetimeFigureOut">
              <a:rPr lang="es-PE" smtClean="0"/>
              <a:t>14/04/2023</a:t>
            </a:fld>
            <a:endParaRPr lang="es-PE"/>
          </a:p>
        </p:txBody>
      </p:sp>
      <p:sp>
        <p:nvSpPr>
          <p:cNvPr id="6" name="Footer Placeholder 5"/>
          <p:cNvSpPr>
            <a:spLocks noGrp="1"/>
          </p:cNvSpPr>
          <p:nvPr>
            <p:ph type="ftr" sz="quarter" idx="11"/>
          </p:nvPr>
        </p:nvSpPr>
        <p:spPr/>
        <p:txBody>
          <a:bodyPr/>
          <a:lstStyle/>
          <a:p>
            <a:endParaRPr lang="es-PE"/>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86AA49-A351-4AA1-9DFD-3F0EB04C39A6}" type="slidenum">
              <a:rPr lang="es-PE" smtClean="0"/>
              <a:t>‹Nº›</a:t>
            </a:fld>
            <a:endParaRPr lang="es-PE"/>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84583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07FED706-576C-420B-9F25-A7B6EA6F5CBA}" type="datetimeFigureOut">
              <a:rPr lang="es-PE" smtClean="0"/>
              <a:t>14/04/2023</a:t>
            </a:fld>
            <a:endParaRPr lang="es-PE"/>
          </a:p>
        </p:txBody>
      </p:sp>
      <p:sp>
        <p:nvSpPr>
          <p:cNvPr id="6" name="Footer Placeholder 5"/>
          <p:cNvSpPr>
            <a:spLocks noGrp="1"/>
          </p:cNvSpPr>
          <p:nvPr>
            <p:ph type="ftr" sz="quarter" idx="11"/>
          </p:nvPr>
        </p:nvSpPr>
        <p:spPr/>
        <p:txBody>
          <a:bodyPr/>
          <a:lstStyle/>
          <a:p>
            <a:endParaRPr lang="es-P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86AA49-A351-4AA1-9DFD-3F0EB04C39A6}" type="slidenum">
              <a:rPr lang="es-PE" smtClean="0"/>
              <a:t>‹Nº›</a:t>
            </a:fld>
            <a:endParaRPr lang="es-PE"/>
          </a:p>
        </p:txBody>
      </p:sp>
    </p:spTree>
    <p:extLst>
      <p:ext uri="{BB962C8B-B14F-4D97-AF65-F5344CB8AC3E}">
        <p14:creationId xmlns:p14="http://schemas.microsoft.com/office/powerpoint/2010/main" val="2158131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7FED706-576C-420B-9F25-A7B6EA6F5CBA}" type="datetimeFigureOut">
              <a:rPr lang="es-PE" smtClean="0"/>
              <a:t>14/04/2023</a:t>
            </a:fld>
            <a:endParaRPr lang="es-PE"/>
          </a:p>
        </p:txBody>
      </p:sp>
      <p:sp>
        <p:nvSpPr>
          <p:cNvPr id="5" name="Footer Placeholder 4"/>
          <p:cNvSpPr>
            <a:spLocks noGrp="1"/>
          </p:cNvSpPr>
          <p:nvPr>
            <p:ph type="ftr" sz="quarter" idx="11"/>
          </p:nvPr>
        </p:nvSpPr>
        <p:spPr/>
        <p:txBody>
          <a:bodyPr/>
          <a:lstStyle/>
          <a:p>
            <a:endParaRPr lang="es-P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86AA49-A351-4AA1-9DFD-3F0EB04C39A6}" type="slidenum">
              <a:rPr lang="es-PE" smtClean="0"/>
              <a:t>‹Nº›</a:t>
            </a:fld>
            <a:endParaRPr lang="es-PE"/>
          </a:p>
        </p:txBody>
      </p:sp>
    </p:spTree>
    <p:extLst>
      <p:ext uri="{BB962C8B-B14F-4D97-AF65-F5344CB8AC3E}">
        <p14:creationId xmlns:p14="http://schemas.microsoft.com/office/powerpoint/2010/main" val="886533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7FED706-576C-420B-9F25-A7B6EA6F5CBA}" type="datetimeFigureOut">
              <a:rPr lang="es-PE" smtClean="0"/>
              <a:t>14/04/2023</a:t>
            </a:fld>
            <a:endParaRPr lang="es-PE"/>
          </a:p>
        </p:txBody>
      </p:sp>
      <p:sp>
        <p:nvSpPr>
          <p:cNvPr id="5" name="Footer Placeholder 4"/>
          <p:cNvSpPr>
            <a:spLocks noGrp="1"/>
          </p:cNvSpPr>
          <p:nvPr>
            <p:ph type="ftr" sz="quarter" idx="11"/>
          </p:nvPr>
        </p:nvSpPr>
        <p:spPr/>
        <p:txBody>
          <a:bodyPr/>
          <a:lstStyle/>
          <a:p>
            <a:endParaRPr lang="es-P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86AA49-A351-4AA1-9DFD-3F0EB04C39A6}" type="slidenum">
              <a:rPr lang="es-PE" smtClean="0"/>
              <a:t>‹Nº›</a:t>
            </a:fld>
            <a:endParaRPr lang="es-PE"/>
          </a:p>
        </p:txBody>
      </p:sp>
    </p:spTree>
    <p:extLst>
      <p:ext uri="{BB962C8B-B14F-4D97-AF65-F5344CB8AC3E}">
        <p14:creationId xmlns:p14="http://schemas.microsoft.com/office/powerpoint/2010/main" val="2370417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7FED706-576C-420B-9F25-A7B6EA6F5CBA}" type="datetimeFigureOut">
              <a:rPr lang="es-PE" smtClean="0"/>
              <a:t>14/04/2023</a:t>
            </a:fld>
            <a:endParaRPr lang="es-PE"/>
          </a:p>
        </p:txBody>
      </p:sp>
      <p:sp>
        <p:nvSpPr>
          <p:cNvPr id="5" name="Footer Placeholder 4"/>
          <p:cNvSpPr>
            <a:spLocks noGrp="1"/>
          </p:cNvSpPr>
          <p:nvPr>
            <p:ph type="ftr" sz="quarter" idx="11"/>
          </p:nvPr>
        </p:nvSpPr>
        <p:spPr/>
        <p:txBody>
          <a:bodyPr/>
          <a:lstStyle/>
          <a:p>
            <a:endParaRPr lang="es-P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86AA49-A351-4AA1-9DFD-3F0EB04C39A6}" type="slidenum">
              <a:rPr lang="es-PE" smtClean="0"/>
              <a:t>‹Nº›</a:t>
            </a:fld>
            <a:endParaRPr lang="es-PE"/>
          </a:p>
        </p:txBody>
      </p:sp>
    </p:spTree>
    <p:extLst>
      <p:ext uri="{BB962C8B-B14F-4D97-AF65-F5344CB8AC3E}">
        <p14:creationId xmlns:p14="http://schemas.microsoft.com/office/powerpoint/2010/main" val="3919003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07FED706-576C-420B-9F25-A7B6EA6F5CBA}" type="datetimeFigureOut">
              <a:rPr lang="es-PE" smtClean="0"/>
              <a:t>14/04/2023</a:t>
            </a:fld>
            <a:endParaRPr lang="es-PE"/>
          </a:p>
        </p:txBody>
      </p:sp>
      <p:sp>
        <p:nvSpPr>
          <p:cNvPr id="5" name="Footer Placeholder 4"/>
          <p:cNvSpPr>
            <a:spLocks noGrp="1"/>
          </p:cNvSpPr>
          <p:nvPr>
            <p:ph type="ftr" sz="quarter" idx="11"/>
          </p:nvPr>
        </p:nvSpPr>
        <p:spPr/>
        <p:txBody>
          <a:bodyPr/>
          <a:lstStyle/>
          <a:p>
            <a:endParaRPr lang="es-P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386AA49-A351-4AA1-9DFD-3F0EB04C39A6}" type="slidenum">
              <a:rPr lang="es-PE" smtClean="0"/>
              <a:t>‹Nº›</a:t>
            </a:fld>
            <a:endParaRPr lang="es-PE"/>
          </a:p>
        </p:txBody>
      </p:sp>
    </p:spTree>
    <p:extLst>
      <p:ext uri="{BB962C8B-B14F-4D97-AF65-F5344CB8AC3E}">
        <p14:creationId xmlns:p14="http://schemas.microsoft.com/office/powerpoint/2010/main" val="2497624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7FED706-576C-420B-9F25-A7B6EA6F5CBA}" type="datetimeFigureOut">
              <a:rPr lang="es-PE" smtClean="0"/>
              <a:t>14/04/2023</a:t>
            </a:fld>
            <a:endParaRPr lang="es-PE"/>
          </a:p>
        </p:txBody>
      </p:sp>
      <p:sp>
        <p:nvSpPr>
          <p:cNvPr id="6" name="Footer Placeholder 5"/>
          <p:cNvSpPr>
            <a:spLocks noGrp="1"/>
          </p:cNvSpPr>
          <p:nvPr>
            <p:ph type="ftr" sz="quarter" idx="11"/>
          </p:nvPr>
        </p:nvSpPr>
        <p:spPr/>
        <p:txBody>
          <a:bodyPr/>
          <a:lstStyle/>
          <a:p>
            <a:endParaRPr lang="es-PE"/>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386AA49-A351-4AA1-9DFD-3F0EB04C39A6}" type="slidenum">
              <a:rPr lang="es-PE" smtClean="0"/>
              <a:t>‹Nº›</a:t>
            </a:fld>
            <a:endParaRPr lang="es-PE"/>
          </a:p>
        </p:txBody>
      </p:sp>
    </p:spTree>
    <p:extLst>
      <p:ext uri="{BB962C8B-B14F-4D97-AF65-F5344CB8AC3E}">
        <p14:creationId xmlns:p14="http://schemas.microsoft.com/office/powerpoint/2010/main" val="1749782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7FED706-576C-420B-9F25-A7B6EA6F5CBA}" type="datetimeFigureOut">
              <a:rPr lang="es-PE" smtClean="0"/>
              <a:t>14/04/2023</a:t>
            </a:fld>
            <a:endParaRPr lang="es-PE"/>
          </a:p>
        </p:txBody>
      </p:sp>
      <p:sp>
        <p:nvSpPr>
          <p:cNvPr id="8" name="Footer Placeholder 7"/>
          <p:cNvSpPr>
            <a:spLocks noGrp="1"/>
          </p:cNvSpPr>
          <p:nvPr>
            <p:ph type="ftr" sz="quarter" idx="11"/>
          </p:nvPr>
        </p:nvSpPr>
        <p:spPr/>
        <p:txBody>
          <a:bodyPr/>
          <a:lstStyle/>
          <a:p>
            <a:endParaRPr lang="es-PE"/>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386AA49-A351-4AA1-9DFD-3F0EB04C39A6}" type="slidenum">
              <a:rPr lang="es-PE" smtClean="0"/>
              <a:t>‹Nº›</a:t>
            </a:fld>
            <a:endParaRPr lang="es-PE"/>
          </a:p>
        </p:txBody>
      </p:sp>
    </p:spTree>
    <p:extLst>
      <p:ext uri="{BB962C8B-B14F-4D97-AF65-F5344CB8AC3E}">
        <p14:creationId xmlns:p14="http://schemas.microsoft.com/office/powerpoint/2010/main" val="2726136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7FED706-576C-420B-9F25-A7B6EA6F5CBA}" type="datetimeFigureOut">
              <a:rPr lang="es-PE" smtClean="0"/>
              <a:t>14/04/2023</a:t>
            </a:fld>
            <a:endParaRPr lang="es-PE"/>
          </a:p>
        </p:txBody>
      </p:sp>
      <p:sp>
        <p:nvSpPr>
          <p:cNvPr id="4" name="Footer Placeholder 3"/>
          <p:cNvSpPr>
            <a:spLocks noGrp="1"/>
          </p:cNvSpPr>
          <p:nvPr>
            <p:ph type="ftr" sz="quarter" idx="11"/>
          </p:nvPr>
        </p:nvSpPr>
        <p:spPr/>
        <p:txBody>
          <a:bodyPr/>
          <a:lstStyle/>
          <a:p>
            <a:endParaRPr lang="es-PE"/>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386AA49-A351-4AA1-9DFD-3F0EB04C39A6}" type="slidenum">
              <a:rPr lang="es-PE" smtClean="0"/>
              <a:t>‹Nº›</a:t>
            </a:fld>
            <a:endParaRPr lang="es-PE"/>
          </a:p>
        </p:txBody>
      </p:sp>
    </p:spTree>
    <p:extLst>
      <p:ext uri="{BB962C8B-B14F-4D97-AF65-F5344CB8AC3E}">
        <p14:creationId xmlns:p14="http://schemas.microsoft.com/office/powerpoint/2010/main" val="3669281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FED706-576C-420B-9F25-A7B6EA6F5CBA}" type="datetimeFigureOut">
              <a:rPr lang="es-PE" smtClean="0"/>
              <a:t>14/04/2023</a:t>
            </a:fld>
            <a:endParaRPr lang="es-PE"/>
          </a:p>
        </p:txBody>
      </p:sp>
      <p:sp>
        <p:nvSpPr>
          <p:cNvPr id="3" name="Footer Placeholder 2"/>
          <p:cNvSpPr>
            <a:spLocks noGrp="1"/>
          </p:cNvSpPr>
          <p:nvPr>
            <p:ph type="ftr" sz="quarter" idx="11"/>
          </p:nvPr>
        </p:nvSpPr>
        <p:spPr/>
        <p:txBody>
          <a:bodyPr/>
          <a:lstStyle/>
          <a:p>
            <a:endParaRPr lang="es-PE"/>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386AA49-A351-4AA1-9DFD-3F0EB04C39A6}" type="slidenum">
              <a:rPr lang="es-PE" smtClean="0"/>
              <a:t>‹Nº›</a:t>
            </a:fld>
            <a:endParaRPr lang="es-PE"/>
          </a:p>
        </p:txBody>
      </p:sp>
    </p:spTree>
    <p:extLst>
      <p:ext uri="{BB962C8B-B14F-4D97-AF65-F5344CB8AC3E}">
        <p14:creationId xmlns:p14="http://schemas.microsoft.com/office/powerpoint/2010/main" val="2193015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07FED706-576C-420B-9F25-A7B6EA6F5CBA}" type="datetimeFigureOut">
              <a:rPr lang="es-PE" smtClean="0"/>
              <a:t>14/04/2023</a:t>
            </a:fld>
            <a:endParaRPr lang="es-PE"/>
          </a:p>
        </p:txBody>
      </p:sp>
      <p:sp>
        <p:nvSpPr>
          <p:cNvPr id="6" name="Footer Placeholder 5"/>
          <p:cNvSpPr>
            <a:spLocks noGrp="1"/>
          </p:cNvSpPr>
          <p:nvPr>
            <p:ph type="ftr" sz="quarter" idx="11"/>
          </p:nvPr>
        </p:nvSpPr>
        <p:spPr/>
        <p:txBody>
          <a:bodyPr/>
          <a:lstStyle/>
          <a:p>
            <a:endParaRPr lang="es-PE"/>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386AA49-A351-4AA1-9DFD-3F0EB04C39A6}" type="slidenum">
              <a:rPr lang="es-PE" smtClean="0"/>
              <a:t>‹Nº›</a:t>
            </a:fld>
            <a:endParaRPr lang="es-PE"/>
          </a:p>
        </p:txBody>
      </p:sp>
    </p:spTree>
    <p:extLst>
      <p:ext uri="{BB962C8B-B14F-4D97-AF65-F5344CB8AC3E}">
        <p14:creationId xmlns:p14="http://schemas.microsoft.com/office/powerpoint/2010/main" val="1657041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07FED706-576C-420B-9F25-A7B6EA6F5CBA}" type="datetimeFigureOut">
              <a:rPr lang="es-PE" smtClean="0"/>
              <a:t>14/04/2023</a:t>
            </a:fld>
            <a:endParaRPr lang="es-PE"/>
          </a:p>
        </p:txBody>
      </p:sp>
      <p:sp>
        <p:nvSpPr>
          <p:cNvPr id="6" name="Footer Placeholder 5"/>
          <p:cNvSpPr>
            <a:spLocks noGrp="1"/>
          </p:cNvSpPr>
          <p:nvPr>
            <p:ph type="ftr" sz="quarter" idx="11"/>
          </p:nvPr>
        </p:nvSpPr>
        <p:spPr/>
        <p:txBody>
          <a:bodyPr/>
          <a:lstStyle/>
          <a:p>
            <a:endParaRPr lang="es-P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86AA49-A351-4AA1-9DFD-3F0EB04C39A6}" type="slidenum">
              <a:rPr lang="es-PE" smtClean="0"/>
              <a:t>‹Nº›</a:t>
            </a:fld>
            <a:endParaRPr lang="es-PE"/>
          </a:p>
        </p:txBody>
      </p:sp>
    </p:spTree>
    <p:extLst>
      <p:ext uri="{BB962C8B-B14F-4D97-AF65-F5344CB8AC3E}">
        <p14:creationId xmlns:p14="http://schemas.microsoft.com/office/powerpoint/2010/main" val="2810930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7FED706-576C-420B-9F25-A7B6EA6F5CBA}" type="datetimeFigureOut">
              <a:rPr lang="es-PE" smtClean="0"/>
              <a:t>14/04/2023</a:t>
            </a:fld>
            <a:endParaRPr lang="es-PE"/>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386AA49-A351-4AA1-9DFD-3F0EB04C39A6}" type="slidenum">
              <a:rPr lang="es-PE" smtClean="0"/>
              <a:t>‹Nº›</a:t>
            </a:fld>
            <a:endParaRPr lang="es-PE"/>
          </a:p>
        </p:txBody>
      </p:sp>
    </p:spTree>
    <p:extLst>
      <p:ext uri="{BB962C8B-B14F-4D97-AF65-F5344CB8AC3E}">
        <p14:creationId xmlns:p14="http://schemas.microsoft.com/office/powerpoint/2010/main" val="297621470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50092" y="551145"/>
            <a:ext cx="9686795" cy="1962411"/>
          </a:xfrm>
        </p:spPr>
        <p:txBody>
          <a:bodyPr>
            <a:normAutofit fontScale="90000"/>
          </a:bodyPr>
          <a:lstStyle/>
          <a:p>
            <a:r>
              <a:rPr lang="es-PE"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Reporte Epidemiológico</a:t>
            </a:r>
            <a:endParaRPr lang="es-PE"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Subtítulo 2"/>
          <p:cNvSpPr>
            <a:spLocks noGrp="1"/>
          </p:cNvSpPr>
          <p:nvPr>
            <p:ph type="subTitle" idx="1"/>
          </p:nvPr>
        </p:nvSpPr>
        <p:spPr>
          <a:xfrm>
            <a:off x="2050092" y="3569918"/>
            <a:ext cx="9970719" cy="2255648"/>
          </a:xfrm>
        </p:spPr>
        <p:txBody>
          <a:bodyPr>
            <a:normAutofit fontScale="85000" lnSpcReduction="10000"/>
          </a:bodyPr>
          <a:lstStyle/>
          <a:p>
            <a:r>
              <a:rPr lang="es-PE" sz="4000" b="1" dirty="0" smtClean="0">
                <a:ln w="12700">
                  <a:solidFill>
                    <a:schemeClr val="accent1"/>
                  </a:solidFill>
                  <a:prstDash val="solid"/>
                </a:ln>
                <a:solidFill>
                  <a:schemeClr val="accent5">
                    <a:lumMod val="75000"/>
                  </a:schemeClr>
                </a:solidFill>
                <a:effectLst>
                  <a:outerShdw dist="38100" dir="2640000" algn="bl" rotWithShape="0">
                    <a:srgbClr val="00FF00"/>
                  </a:outerShdw>
                </a:effectLst>
              </a:rPr>
              <a:t>Oficina  de Epidemiologia y Salud Ambiental</a:t>
            </a:r>
          </a:p>
          <a:p>
            <a:endParaRPr lang="es-PE" sz="3900" dirty="0">
              <a:solidFill>
                <a:schemeClr val="accent5">
                  <a:lumMod val="75000"/>
                </a:schemeClr>
              </a:solidFill>
            </a:endParaRPr>
          </a:p>
          <a:p>
            <a:r>
              <a:rPr lang="es-PE" sz="3200" b="1" dirty="0" smtClean="0">
                <a:ln w="9525">
                  <a:solidFill>
                    <a:schemeClr val="bg1"/>
                  </a:solidFill>
                  <a:prstDash val="solid"/>
                </a:ln>
                <a:solidFill>
                  <a:schemeClr val="accent5">
                    <a:lumMod val="75000"/>
                  </a:schemeClr>
                </a:solidFill>
                <a:effectLst>
                  <a:outerShdw blurRad="12700" dist="38100" dir="2700000" algn="tl" rotWithShape="0">
                    <a:schemeClr val="bg1">
                      <a:lumMod val="50000"/>
                    </a:schemeClr>
                  </a:outerShdw>
                </a:effectLst>
              </a:rPr>
              <a:t>Semana Epidemiológica N° 13-2023</a:t>
            </a:r>
          </a:p>
          <a:p>
            <a:r>
              <a:rPr lang="es-PE" sz="3200" b="1" dirty="0" smtClean="0">
                <a:ln w="9525">
                  <a:solidFill>
                    <a:schemeClr val="bg1"/>
                  </a:solidFill>
                  <a:prstDash val="solid"/>
                </a:ln>
                <a:solidFill>
                  <a:schemeClr val="accent5">
                    <a:lumMod val="75000"/>
                  </a:schemeClr>
                </a:solidFill>
                <a:effectLst>
                  <a:outerShdw blurRad="12700" dist="38100" dir="2700000" algn="tl" rotWithShape="0">
                    <a:schemeClr val="bg1">
                      <a:lumMod val="50000"/>
                    </a:schemeClr>
                  </a:outerShdw>
                </a:effectLst>
              </a:rPr>
              <a:t>Del 26 de marzo al 01 de abril 2023</a:t>
            </a:r>
          </a:p>
          <a:p>
            <a:endParaRPr lang="es-PE" sz="3000" b="1" dirty="0" smtClean="0">
              <a:ln w="9525">
                <a:solidFill>
                  <a:schemeClr val="bg1"/>
                </a:solidFill>
                <a:prstDash val="solid"/>
              </a:ln>
              <a:effectLst>
                <a:outerShdw blurRad="12700" dist="38100" dir="2700000" algn="tl" rotWithShape="0">
                  <a:schemeClr val="bg1">
                    <a:lumMod val="50000"/>
                  </a:schemeClr>
                </a:outerShdw>
              </a:effectLst>
            </a:endParaRPr>
          </a:p>
          <a:p>
            <a:endParaRPr lang="es-PE" sz="30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110082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16459" y="181069"/>
            <a:ext cx="6634573" cy="369332"/>
          </a:xfrm>
          <a:prstGeom prst="rect">
            <a:avLst/>
          </a:prstGeom>
          <a:noFill/>
        </p:spPr>
        <p:txBody>
          <a:bodyPr wrap="none" rtlCol="0">
            <a:spAutoFit/>
          </a:bodyPr>
          <a:lstStyle/>
          <a:p>
            <a:r>
              <a:rPr lang="es-PE" dirty="0" smtClean="0"/>
              <a:t>DESCRIPCION DE LOS CASOS DE DENGUE REPORTADOS EN EL HNDAC</a:t>
            </a:r>
          </a:p>
        </p:txBody>
      </p:sp>
      <p:pic>
        <p:nvPicPr>
          <p:cNvPr id="3" name="Imagen 2"/>
          <p:cNvPicPr>
            <a:picLocks noChangeAspect="1"/>
          </p:cNvPicPr>
          <p:nvPr/>
        </p:nvPicPr>
        <p:blipFill>
          <a:blip r:embed="rId2"/>
          <a:stretch>
            <a:fillRect/>
          </a:stretch>
        </p:blipFill>
        <p:spPr>
          <a:xfrm>
            <a:off x="7174523" y="869500"/>
            <a:ext cx="4390237" cy="3084291"/>
          </a:xfrm>
          <a:prstGeom prst="rect">
            <a:avLst/>
          </a:prstGeom>
        </p:spPr>
      </p:pic>
      <p:pic>
        <p:nvPicPr>
          <p:cNvPr id="4" name="Imagen 3"/>
          <p:cNvPicPr>
            <a:picLocks noChangeAspect="1"/>
          </p:cNvPicPr>
          <p:nvPr/>
        </p:nvPicPr>
        <p:blipFill>
          <a:blip r:embed="rId3"/>
          <a:stretch>
            <a:fillRect/>
          </a:stretch>
        </p:blipFill>
        <p:spPr>
          <a:xfrm>
            <a:off x="586681" y="4654062"/>
            <a:ext cx="5234914" cy="1453662"/>
          </a:xfrm>
          <a:prstGeom prst="rect">
            <a:avLst/>
          </a:prstGeom>
        </p:spPr>
      </p:pic>
      <p:pic>
        <p:nvPicPr>
          <p:cNvPr id="10" name="Imagen 9"/>
          <p:cNvPicPr>
            <a:picLocks noChangeAspect="1"/>
          </p:cNvPicPr>
          <p:nvPr/>
        </p:nvPicPr>
        <p:blipFill>
          <a:blip r:embed="rId4"/>
          <a:stretch>
            <a:fillRect/>
          </a:stretch>
        </p:blipFill>
        <p:spPr>
          <a:xfrm>
            <a:off x="416458" y="749211"/>
            <a:ext cx="5445079" cy="3324871"/>
          </a:xfrm>
          <a:prstGeom prst="rect">
            <a:avLst/>
          </a:prstGeom>
        </p:spPr>
      </p:pic>
      <p:pic>
        <p:nvPicPr>
          <p:cNvPr id="11" name="Imagen 10"/>
          <p:cNvPicPr>
            <a:picLocks noChangeAspect="1"/>
          </p:cNvPicPr>
          <p:nvPr/>
        </p:nvPicPr>
        <p:blipFill>
          <a:blip r:embed="rId5"/>
          <a:stretch>
            <a:fillRect/>
          </a:stretch>
        </p:blipFill>
        <p:spPr>
          <a:xfrm>
            <a:off x="7455877" y="4278257"/>
            <a:ext cx="3698822" cy="2005312"/>
          </a:xfrm>
          <a:prstGeom prst="rect">
            <a:avLst/>
          </a:prstGeom>
        </p:spPr>
      </p:pic>
    </p:spTree>
    <p:extLst>
      <p:ext uri="{BB962C8B-B14F-4D97-AF65-F5344CB8AC3E}">
        <p14:creationId xmlns:p14="http://schemas.microsoft.com/office/powerpoint/2010/main" val="24551342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536060" y="314428"/>
            <a:ext cx="7362790" cy="6277270"/>
          </a:xfrm>
          <a:prstGeom prst="rect">
            <a:avLst/>
          </a:prstGeom>
        </p:spPr>
      </p:pic>
      <p:sp>
        <p:nvSpPr>
          <p:cNvPr id="3" name="CuadroTexto 2"/>
          <p:cNvSpPr txBox="1"/>
          <p:nvPr/>
        </p:nvSpPr>
        <p:spPr>
          <a:xfrm>
            <a:off x="195385" y="483925"/>
            <a:ext cx="4340675" cy="3416320"/>
          </a:xfrm>
          <a:prstGeom prst="rect">
            <a:avLst/>
          </a:prstGeom>
          <a:noFill/>
        </p:spPr>
        <p:txBody>
          <a:bodyPr wrap="none" rtlCol="0">
            <a:spAutoFit/>
          </a:bodyPr>
          <a:lstStyle/>
          <a:p>
            <a:r>
              <a:rPr lang="es-PE" dirty="0"/>
              <a:t>Los índices larvarios son importantes en el </a:t>
            </a:r>
            <a:endParaRPr lang="es-PE" dirty="0" smtClean="0"/>
          </a:p>
          <a:p>
            <a:r>
              <a:rPr lang="es-PE" dirty="0" smtClean="0"/>
              <a:t>control </a:t>
            </a:r>
            <a:r>
              <a:rPr lang="es-PE" dirty="0"/>
              <a:t>vectorial por al menos tres razones. </a:t>
            </a:r>
            <a:endParaRPr lang="es-PE" dirty="0" smtClean="0"/>
          </a:p>
          <a:p>
            <a:r>
              <a:rPr lang="es-PE" dirty="0" smtClean="0"/>
              <a:t>Primero</a:t>
            </a:r>
            <a:r>
              <a:rPr lang="es-PE" dirty="0"/>
              <a:t>, para aplicar el control larvario, se </a:t>
            </a:r>
            <a:endParaRPr lang="es-PE" dirty="0" smtClean="0"/>
          </a:p>
          <a:p>
            <a:r>
              <a:rPr lang="es-PE" dirty="0" smtClean="0"/>
              <a:t>requiere </a:t>
            </a:r>
            <a:r>
              <a:rPr lang="es-PE" dirty="0"/>
              <a:t>encontrar la larva. Segundo, los </a:t>
            </a:r>
            <a:endParaRPr lang="es-PE" dirty="0" smtClean="0"/>
          </a:p>
          <a:p>
            <a:r>
              <a:rPr lang="es-PE" dirty="0" smtClean="0"/>
              <a:t>índices </a:t>
            </a:r>
            <a:r>
              <a:rPr lang="es-PE" dirty="0"/>
              <a:t>proporcionan criterios para priorizar </a:t>
            </a:r>
            <a:endParaRPr lang="es-PE" dirty="0" smtClean="0"/>
          </a:p>
          <a:p>
            <a:r>
              <a:rPr lang="es-PE" dirty="0" smtClean="0"/>
              <a:t>lugares </a:t>
            </a:r>
            <a:r>
              <a:rPr lang="es-PE" dirty="0"/>
              <a:t>o categorías de hábitats larvales, </a:t>
            </a:r>
            <a:endParaRPr lang="es-PE" dirty="0" smtClean="0"/>
          </a:p>
          <a:p>
            <a:r>
              <a:rPr lang="es-PE" dirty="0" smtClean="0"/>
              <a:t>donde </a:t>
            </a:r>
            <a:r>
              <a:rPr lang="es-PE" dirty="0"/>
              <a:t>al existir recursos limitados, éstos </a:t>
            </a:r>
            <a:endParaRPr lang="es-PE" dirty="0" smtClean="0"/>
          </a:p>
          <a:p>
            <a:r>
              <a:rPr lang="es-PE" dirty="0" smtClean="0"/>
              <a:t>se </a:t>
            </a:r>
            <a:r>
              <a:rPr lang="es-PE" dirty="0"/>
              <a:t>pueden concentrar donde pudieran </a:t>
            </a:r>
            <a:endParaRPr lang="es-PE" dirty="0" smtClean="0"/>
          </a:p>
          <a:p>
            <a:r>
              <a:rPr lang="es-PE" dirty="0" smtClean="0"/>
              <a:t>tener </a:t>
            </a:r>
            <a:r>
              <a:rPr lang="es-PE" dirty="0"/>
              <a:t>el mayor impacto en la transmisión </a:t>
            </a:r>
            <a:endParaRPr lang="es-PE" dirty="0" smtClean="0"/>
          </a:p>
          <a:p>
            <a:r>
              <a:rPr lang="es-PE" dirty="0" smtClean="0"/>
              <a:t>de </a:t>
            </a:r>
            <a:r>
              <a:rPr lang="es-PE" dirty="0"/>
              <a:t>la enfermedad. Tercero, los índices </a:t>
            </a:r>
            <a:endParaRPr lang="es-PE" dirty="0" smtClean="0"/>
          </a:p>
          <a:p>
            <a:r>
              <a:rPr lang="es-PE" dirty="0" smtClean="0"/>
              <a:t>permiten </a:t>
            </a:r>
            <a:r>
              <a:rPr lang="es-PE" dirty="0"/>
              <a:t>evaluar la efectividad de las </a:t>
            </a:r>
            <a:endParaRPr lang="es-PE" dirty="0" smtClean="0"/>
          </a:p>
          <a:p>
            <a:r>
              <a:rPr lang="es-PE" dirty="0" smtClean="0"/>
              <a:t>medidas </a:t>
            </a:r>
            <a:r>
              <a:rPr lang="es-PE" dirty="0"/>
              <a:t>de control entomológico.</a:t>
            </a:r>
          </a:p>
        </p:txBody>
      </p:sp>
    </p:spTree>
    <p:extLst>
      <p:ext uri="{BB962C8B-B14F-4D97-AF65-F5344CB8AC3E}">
        <p14:creationId xmlns:p14="http://schemas.microsoft.com/office/powerpoint/2010/main" val="656605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n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2582" y="190005"/>
            <a:ext cx="6780797" cy="400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a:blip r:embed="rId3"/>
          <a:stretch>
            <a:fillRect/>
          </a:stretch>
        </p:blipFill>
        <p:spPr>
          <a:xfrm>
            <a:off x="3091993" y="4261581"/>
            <a:ext cx="7116024" cy="842093"/>
          </a:xfrm>
          <a:prstGeom prst="rect">
            <a:avLst/>
          </a:prstGeom>
        </p:spPr>
      </p:pic>
      <p:sp>
        <p:nvSpPr>
          <p:cNvPr id="6" name="Rectángulo 5"/>
          <p:cNvSpPr/>
          <p:nvPr/>
        </p:nvSpPr>
        <p:spPr>
          <a:xfrm>
            <a:off x="270965" y="4895444"/>
            <a:ext cx="11661502" cy="1754326"/>
          </a:xfrm>
          <a:prstGeom prst="rect">
            <a:avLst/>
          </a:prstGeom>
        </p:spPr>
        <p:txBody>
          <a:bodyPr wrap="square">
            <a:spAutoFit/>
          </a:bodyPr>
          <a:lstStyle/>
          <a:p>
            <a:pPr algn="just">
              <a:spcAft>
                <a:spcPts val="0"/>
              </a:spcAft>
            </a:pPr>
            <a:r>
              <a:rPr lang="es-ES" dirty="0">
                <a:solidFill>
                  <a:srgbClr val="152822"/>
                </a:solidFill>
                <a:latin typeface="Arial" panose="020B0604020202020204" pitchFamily="34" charset="0"/>
                <a:ea typeface="Times New Roman" panose="02020603050405020304" pitchFamily="18" charset="0"/>
              </a:rPr>
              <a:t>La densidad de Incidencia de Neumonía asociada a Ventilador Mecánico (NAV) </a:t>
            </a:r>
            <a:r>
              <a:rPr lang="es-ES" dirty="0" smtClean="0">
                <a:solidFill>
                  <a:srgbClr val="152822"/>
                </a:solidFill>
                <a:latin typeface="Arial" panose="020B0604020202020204" pitchFamily="34" charset="0"/>
                <a:ea typeface="Times New Roman" panose="02020603050405020304" pitchFamily="18" charset="0"/>
              </a:rPr>
              <a:t>en UCI adultos en </a:t>
            </a:r>
            <a:r>
              <a:rPr lang="es-ES" dirty="0">
                <a:solidFill>
                  <a:srgbClr val="152822"/>
                </a:solidFill>
                <a:latin typeface="Arial" panose="020B0604020202020204" pitchFamily="34" charset="0"/>
                <a:ea typeface="Times New Roman" panose="02020603050405020304" pitchFamily="18" charset="0"/>
              </a:rPr>
              <a:t>el año 2022 fue de 29.4 por 1000 días de exposición a VM que es mayor para el percentil 50 de </a:t>
            </a:r>
            <a:r>
              <a:rPr lang="es-ES" dirty="0" smtClean="0">
                <a:solidFill>
                  <a:srgbClr val="152822"/>
                </a:solidFill>
                <a:latin typeface="Arial" panose="020B0604020202020204" pitchFamily="34" charset="0"/>
                <a:ea typeface="Times New Roman" panose="02020603050405020304" pitchFamily="18" charset="0"/>
              </a:rPr>
              <a:t>todos </a:t>
            </a:r>
            <a:r>
              <a:rPr lang="es-ES" dirty="0">
                <a:solidFill>
                  <a:srgbClr val="152822"/>
                </a:solidFill>
                <a:latin typeface="Arial" panose="020B0604020202020204" pitchFamily="34" charset="0"/>
                <a:ea typeface="Times New Roman" panose="02020603050405020304" pitchFamily="18" charset="0"/>
              </a:rPr>
              <a:t>los establecimientos de salud que pertenecen a la Red de Vigilancia de IAAS y mayor para los establecimientos de categoría </a:t>
            </a:r>
            <a:r>
              <a:rPr lang="es-ES" dirty="0" smtClean="0">
                <a:solidFill>
                  <a:srgbClr val="152822"/>
                </a:solidFill>
                <a:latin typeface="Arial" panose="020B0604020202020204" pitchFamily="34" charset="0"/>
                <a:ea typeface="Times New Roman" panose="02020603050405020304" pitchFamily="18" charset="0"/>
              </a:rPr>
              <a:t>III-1. A febrero del 2023 es 51.7 </a:t>
            </a:r>
            <a:r>
              <a:rPr lang="es-ES" dirty="0">
                <a:solidFill>
                  <a:srgbClr val="152822"/>
                </a:solidFill>
                <a:latin typeface="Arial" panose="020B0604020202020204" pitchFamily="34" charset="0"/>
                <a:ea typeface="Times New Roman" panose="02020603050405020304" pitchFamily="18" charset="0"/>
              </a:rPr>
              <a:t>por 1000 días de exposición a VM que es mayor para el percentil 50 de todos los establecimientos de salud que pertenecen a la Red de Vigilancia de IAAS y mayor para los establecimientos de categoría III-1 </a:t>
            </a:r>
            <a:r>
              <a:rPr lang="es-ES" dirty="0" smtClean="0">
                <a:solidFill>
                  <a:srgbClr val="152822"/>
                </a:solidFill>
                <a:latin typeface="Arial" panose="020B0604020202020204" pitchFamily="34" charset="0"/>
                <a:ea typeface="Times New Roman" panose="02020603050405020304" pitchFamily="18" charset="0"/>
              </a:rPr>
              <a:t>.</a:t>
            </a:r>
            <a:endParaRPr lang="es-PE"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01721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480649" y="1267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a:p>
        </p:txBody>
      </p:sp>
      <p:pic>
        <p:nvPicPr>
          <p:cNvPr id="307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643" y="217283"/>
            <a:ext cx="5797550" cy="402272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a:stretch>
            <a:fillRect/>
          </a:stretch>
        </p:blipFill>
        <p:spPr>
          <a:xfrm>
            <a:off x="2789404" y="4240008"/>
            <a:ext cx="5995789" cy="632370"/>
          </a:xfrm>
          <a:prstGeom prst="rect">
            <a:avLst/>
          </a:prstGeom>
        </p:spPr>
      </p:pic>
      <p:sp>
        <p:nvSpPr>
          <p:cNvPr id="5" name="Rectángulo 4"/>
          <p:cNvSpPr/>
          <p:nvPr/>
        </p:nvSpPr>
        <p:spPr>
          <a:xfrm>
            <a:off x="286693" y="4872378"/>
            <a:ext cx="11754416" cy="1477328"/>
          </a:xfrm>
          <a:prstGeom prst="rect">
            <a:avLst/>
          </a:prstGeom>
        </p:spPr>
        <p:txBody>
          <a:bodyPr wrap="square">
            <a:spAutoFit/>
          </a:bodyPr>
          <a:lstStyle/>
          <a:p>
            <a:r>
              <a:rPr lang="es-ES" dirty="0">
                <a:solidFill>
                  <a:srgbClr val="152822"/>
                </a:solidFill>
                <a:latin typeface="Arial" panose="020B0604020202020204" pitchFamily="34" charset="0"/>
                <a:ea typeface="Times New Roman" panose="02020603050405020304" pitchFamily="18" charset="0"/>
              </a:rPr>
              <a:t>Las Infecciones Asociadas a la Atención de la Salud de herida operatoria post cesárea se producen por el contacto del paciente con tres posibles fuentes: su propia flora, los patógenos presentes en otros pacientes o en el trabajador de salud y, por último, patógenos presentes en el ambiente hospitalario</a:t>
            </a:r>
            <a:r>
              <a:rPr lang="es-ES" dirty="0" smtClean="0">
                <a:solidFill>
                  <a:srgbClr val="152822"/>
                </a:solidFill>
                <a:latin typeface="Arial" panose="020B0604020202020204" pitchFamily="34" charset="0"/>
                <a:ea typeface="Times New Roman" panose="02020603050405020304" pitchFamily="18" charset="0"/>
              </a:rPr>
              <a:t>. La </a:t>
            </a:r>
            <a:r>
              <a:rPr lang="es-ES" dirty="0">
                <a:solidFill>
                  <a:srgbClr val="152822"/>
                </a:solidFill>
                <a:latin typeface="Arial" panose="020B0604020202020204" pitchFamily="34" charset="0"/>
                <a:ea typeface="Times New Roman" panose="02020603050405020304" pitchFamily="18" charset="0"/>
              </a:rPr>
              <a:t>I</a:t>
            </a:r>
            <a:r>
              <a:rPr lang="es-ES" dirty="0" smtClean="0">
                <a:solidFill>
                  <a:srgbClr val="152822"/>
                </a:solidFill>
                <a:latin typeface="Arial" panose="020B0604020202020204" pitchFamily="34" charset="0"/>
                <a:ea typeface="Times New Roman" panose="02020603050405020304" pitchFamily="18" charset="0"/>
              </a:rPr>
              <a:t>ncidencia Acumulada para el año 2022 fue  de 0.90 por 100 cesáreas, tasa menor </a:t>
            </a:r>
            <a:r>
              <a:rPr lang="es-ES" dirty="0">
                <a:solidFill>
                  <a:srgbClr val="152822"/>
                </a:solidFill>
                <a:latin typeface="Arial" panose="020B0604020202020204" pitchFamily="34" charset="0"/>
                <a:ea typeface="Times New Roman" panose="02020603050405020304" pitchFamily="18" charset="0"/>
              </a:rPr>
              <a:t>para los establecimientos de categoría </a:t>
            </a:r>
            <a:r>
              <a:rPr lang="es-ES" dirty="0" smtClean="0">
                <a:solidFill>
                  <a:srgbClr val="152822"/>
                </a:solidFill>
                <a:latin typeface="Arial" panose="020B0604020202020204" pitchFamily="34" charset="0"/>
                <a:ea typeface="Times New Roman" panose="02020603050405020304" pitchFamily="18" charset="0"/>
              </a:rPr>
              <a:t>III-1, a febrero 2023 es 1.4 </a:t>
            </a:r>
            <a:r>
              <a:rPr lang="es-ES" dirty="0">
                <a:solidFill>
                  <a:srgbClr val="152822"/>
                </a:solidFill>
                <a:latin typeface="Arial" panose="020B0604020202020204" pitchFamily="34" charset="0"/>
                <a:ea typeface="Times New Roman" panose="02020603050405020304" pitchFamily="18" charset="0"/>
              </a:rPr>
              <a:t>por 100 </a:t>
            </a:r>
            <a:r>
              <a:rPr lang="es-ES" dirty="0" smtClean="0">
                <a:solidFill>
                  <a:srgbClr val="152822"/>
                </a:solidFill>
                <a:latin typeface="Arial" panose="020B0604020202020204" pitchFamily="34" charset="0"/>
                <a:ea typeface="Times New Roman" panose="02020603050405020304" pitchFamily="18" charset="0"/>
              </a:rPr>
              <a:t>cesáreas </a:t>
            </a:r>
            <a:r>
              <a:rPr lang="es-ES" dirty="0">
                <a:solidFill>
                  <a:srgbClr val="152822"/>
                </a:solidFill>
                <a:latin typeface="Arial" panose="020B0604020202020204" pitchFamily="34" charset="0"/>
                <a:ea typeface="Times New Roman" panose="02020603050405020304" pitchFamily="18" charset="0"/>
              </a:rPr>
              <a:t>tasa </a:t>
            </a:r>
            <a:r>
              <a:rPr lang="es-ES" dirty="0" smtClean="0">
                <a:solidFill>
                  <a:srgbClr val="152822"/>
                </a:solidFill>
                <a:latin typeface="Arial" panose="020B0604020202020204" pitchFamily="34" charset="0"/>
                <a:ea typeface="Times New Roman" panose="02020603050405020304" pitchFamily="18" charset="0"/>
              </a:rPr>
              <a:t>mayor </a:t>
            </a:r>
            <a:r>
              <a:rPr lang="es-ES" dirty="0">
                <a:solidFill>
                  <a:srgbClr val="152822"/>
                </a:solidFill>
                <a:latin typeface="Arial" panose="020B0604020202020204" pitchFamily="34" charset="0"/>
                <a:ea typeface="Times New Roman" panose="02020603050405020304" pitchFamily="18" charset="0"/>
              </a:rPr>
              <a:t>para los establecimientos de categoría III-1</a:t>
            </a:r>
            <a:endParaRPr lang="es-PE" dirty="0"/>
          </a:p>
        </p:txBody>
      </p:sp>
    </p:spTree>
    <p:extLst>
      <p:ext uri="{BB962C8B-B14F-4D97-AF65-F5344CB8AC3E}">
        <p14:creationId xmlns:p14="http://schemas.microsoft.com/office/powerpoint/2010/main" val="1462275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525917" y="1629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917" y="162963"/>
            <a:ext cx="5862638" cy="356076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a:stretch>
            <a:fillRect/>
          </a:stretch>
        </p:blipFill>
        <p:spPr>
          <a:xfrm>
            <a:off x="2336731" y="3723726"/>
            <a:ext cx="6051824" cy="545468"/>
          </a:xfrm>
          <a:prstGeom prst="rect">
            <a:avLst/>
          </a:prstGeom>
        </p:spPr>
      </p:pic>
      <p:sp>
        <p:nvSpPr>
          <p:cNvPr id="4" name="Rectángulo 3"/>
          <p:cNvSpPr/>
          <p:nvPr/>
        </p:nvSpPr>
        <p:spPr>
          <a:xfrm>
            <a:off x="96569" y="4746884"/>
            <a:ext cx="11663881" cy="1685077"/>
          </a:xfrm>
          <a:prstGeom prst="rect">
            <a:avLst/>
          </a:prstGeom>
        </p:spPr>
        <p:txBody>
          <a:bodyPr wrap="square">
            <a:spAutoFit/>
          </a:bodyPr>
          <a:lstStyle/>
          <a:p>
            <a:pPr marL="180340" algn="just">
              <a:lnSpc>
                <a:spcPct val="115000"/>
              </a:lnSpc>
              <a:spcAft>
                <a:spcPts val="0"/>
              </a:spcAft>
            </a:pPr>
            <a:r>
              <a:rPr lang="es-ES" dirty="0">
                <a:solidFill>
                  <a:srgbClr val="152822"/>
                </a:solidFill>
                <a:latin typeface="Arial" panose="020B0604020202020204" pitchFamily="34" charset="0"/>
                <a:ea typeface="Calibri" panose="020F0502020204030204" pitchFamily="34" charset="0"/>
                <a:cs typeface="Times New Roman" panose="02020603050405020304" pitchFamily="18" charset="0"/>
              </a:rPr>
              <a:t>La densidad de Incidencia de Neumonía asociada a Ventilador Mecánico (NAV) </a:t>
            </a:r>
            <a:r>
              <a:rPr lang="es-ES" dirty="0" smtClean="0">
                <a:solidFill>
                  <a:srgbClr val="152822"/>
                </a:solidFill>
                <a:latin typeface="Arial" panose="020B0604020202020204" pitchFamily="34" charset="0"/>
                <a:ea typeface="Calibri" panose="020F0502020204030204" pitchFamily="34" charset="0"/>
                <a:cs typeface="Times New Roman" panose="02020603050405020304" pitchFamily="18" charset="0"/>
              </a:rPr>
              <a:t>en UCI Neonatal en </a:t>
            </a:r>
            <a:r>
              <a:rPr lang="es-ES" dirty="0">
                <a:solidFill>
                  <a:srgbClr val="152822"/>
                </a:solidFill>
                <a:latin typeface="Arial" panose="020B0604020202020204" pitchFamily="34" charset="0"/>
                <a:ea typeface="Calibri" panose="020F0502020204030204" pitchFamily="34" charset="0"/>
                <a:cs typeface="Times New Roman" panose="02020603050405020304" pitchFamily="18" charset="0"/>
              </a:rPr>
              <a:t>el año 2022 fue de 1.3 por 1000 días de exposición a VM que es mayor para el percentil 50 de todos los establecimientos de salud que pertenecen a la Red de Vigilancia de IAAS y menor para los establecimientos de categoría III-1, a febrero del 2023 es mayor para P50 de los EESS y establecimientos de categoría III-1.</a:t>
            </a:r>
            <a:endParaRPr lang="es-PE" sz="16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0"/>
              </a:spcAft>
            </a:pPr>
            <a:r>
              <a:rPr lang="es-ES" dirty="0">
                <a:solidFill>
                  <a:srgbClr val="152822"/>
                </a:solidFill>
                <a:latin typeface="Arial" panose="020B0604020202020204" pitchFamily="34" charset="0"/>
                <a:ea typeface="Calibri" panose="020F0502020204030204" pitchFamily="34" charset="0"/>
                <a:cs typeface="Times New Roman" panose="02020603050405020304" pitchFamily="18" charset="0"/>
              </a:rPr>
              <a:t> </a:t>
            </a:r>
            <a:endParaRPr lang="es-P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90493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68903" y="647910"/>
            <a:ext cx="4084674" cy="3322608"/>
          </a:xfrm>
          <a:prstGeom prst="rect">
            <a:avLst/>
          </a:prstGeom>
        </p:spPr>
      </p:pic>
      <p:pic>
        <p:nvPicPr>
          <p:cNvPr id="5" name="Imagen 4"/>
          <p:cNvPicPr>
            <a:picLocks noChangeAspect="1"/>
          </p:cNvPicPr>
          <p:nvPr/>
        </p:nvPicPr>
        <p:blipFill>
          <a:blip r:embed="rId3"/>
          <a:stretch>
            <a:fillRect/>
          </a:stretch>
        </p:blipFill>
        <p:spPr>
          <a:xfrm>
            <a:off x="6964790" y="616810"/>
            <a:ext cx="4777466" cy="3242593"/>
          </a:xfrm>
          <a:prstGeom prst="rect">
            <a:avLst/>
          </a:prstGeom>
        </p:spPr>
      </p:pic>
      <p:pic>
        <p:nvPicPr>
          <p:cNvPr id="6" name="Imagen 5"/>
          <p:cNvPicPr>
            <a:picLocks noChangeAspect="1"/>
          </p:cNvPicPr>
          <p:nvPr/>
        </p:nvPicPr>
        <p:blipFill>
          <a:blip r:embed="rId4"/>
          <a:stretch>
            <a:fillRect/>
          </a:stretch>
        </p:blipFill>
        <p:spPr>
          <a:xfrm>
            <a:off x="4003502" y="4102369"/>
            <a:ext cx="4584589" cy="2755631"/>
          </a:xfrm>
          <a:prstGeom prst="rect">
            <a:avLst/>
          </a:prstGeom>
        </p:spPr>
      </p:pic>
      <p:sp>
        <p:nvSpPr>
          <p:cNvPr id="7" name="Rectángulo 6"/>
          <p:cNvSpPr/>
          <p:nvPr/>
        </p:nvSpPr>
        <p:spPr>
          <a:xfrm>
            <a:off x="368903" y="132704"/>
            <a:ext cx="9463160" cy="400110"/>
          </a:xfrm>
          <a:prstGeom prst="rect">
            <a:avLst/>
          </a:prstGeom>
        </p:spPr>
        <p:txBody>
          <a:bodyPr wrap="square">
            <a:spAutoFit/>
          </a:bodyPr>
          <a:lstStyle/>
          <a:p>
            <a:r>
              <a:rPr lang="es-PE" sz="2000" dirty="0" smtClean="0"/>
              <a:t>Casos </a:t>
            </a:r>
            <a:r>
              <a:rPr lang="es-PE" sz="2000" dirty="0"/>
              <a:t>reportados personas expuestas al </a:t>
            </a:r>
            <a:r>
              <a:rPr lang="es-PE" sz="2000" dirty="0" smtClean="0"/>
              <a:t> virus </a:t>
            </a:r>
            <a:r>
              <a:rPr lang="es-PE" sz="2000" dirty="0"/>
              <a:t>de la rabia </a:t>
            </a:r>
            <a:r>
              <a:rPr lang="es-PE" sz="2000" dirty="0" smtClean="0"/>
              <a:t>2023 en el  HNDAC </a:t>
            </a:r>
            <a:endParaRPr lang="es-PE" sz="2000" dirty="0"/>
          </a:p>
        </p:txBody>
      </p:sp>
    </p:spTree>
    <p:extLst>
      <p:ext uri="{BB962C8B-B14F-4D97-AF65-F5344CB8AC3E}">
        <p14:creationId xmlns:p14="http://schemas.microsoft.com/office/powerpoint/2010/main" val="12872335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62838" y="6237962"/>
            <a:ext cx="11712488" cy="646331"/>
          </a:xfrm>
          <a:prstGeom prst="rect">
            <a:avLst/>
          </a:prstGeom>
          <a:noFill/>
        </p:spPr>
        <p:txBody>
          <a:bodyPr wrap="square" rtlCol="0">
            <a:spAutoFit/>
          </a:bodyPr>
          <a:lstStyle/>
          <a:p>
            <a:r>
              <a:rPr lang="es-PE" dirty="0" smtClean="0"/>
              <a:t>Desde la Semana Epidemiológica 13 (10 al 12 de marzo) se aumento la positividad de casos COVID-19 con prueba antigénica </a:t>
            </a:r>
            <a:endParaRPr lang="es-PE" dirty="0"/>
          </a:p>
        </p:txBody>
      </p:sp>
      <p:graphicFrame>
        <p:nvGraphicFramePr>
          <p:cNvPr id="6" name="Gráfico 5"/>
          <p:cNvGraphicFramePr>
            <a:graphicFrameLocks/>
          </p:cNvGraphicFramePr>
          <p:nvPr>
            <p:extLst>
              <p:ext uri="{D42A27DB-BD31-4B8C-83A1-F6EECF244321}">
                <p14:modId xmlns:p14="http://schemas.microsoft.com/office/powerpoint/2010/main" val="3501040511"/>
              </p:ext>
            </p:extLst>
          </p:nvPr>
        </p:nvGraphicFramePr>
        <p:xfrm>
          <a:off x="427512" y="178130"/>
          <a:ext cx="11055927" cy="4524499"/>
        </p:xfrm>
        <a:graphic>
          <a:graphicData uri="http://schemas.openxmlformats.org/drawingml/2006/chart">
            <c:chart xmlns:c="http://schemas.openxmlformats.org/drawingml/2006/chart" xmlns:r="http://schemas.openxmlformats.org/officeDocument/2006/relationships" r:id="rId2"/>
          </a:graphicData>
        </a:graphic>
      </p:graphicFrame>
      <p:sp>
        <p:nvSpPr>
          <p:cNvPr id="2" name="CuadroTexto 1"/>
          <p:cNvSpPr txBox="1"/>
          <p:nvPr/>
        </p:nvSpPr>
        <p:spPr>
          <a:xfrm>
            <a:off x="2553196" y="5100963"/>
            <a:ext cx="6115777" cy="276999"/>
          </a:xfrm>
          <a:prstGeom prst="rect">
            <a:avLst/>
          </a:prstGeom>
          <a:noFill/>
        </p:spPr>
        <p:txBody>
          <a:bodyPr wrap="none" rtlCol="0">
            <a:spAutoFit/>
          </a:bodyPr>
          <a:lstStyle/>
          <a:p>
            <a:r>
              <a:rPr lang="es-PE" sz="1200" dirty="0" smtClean="0"/>
              <a:t>Fuente: Ficha de investigación Epidemiológica COVID-19/MCOY/OESA-HNDAC</a:t>
            </a:r>
            <a:endParaRPr lang="es-PE" sz="1200" dirty="0"/>
          </a:p>
        </p:txBody>
      </p:sp>
    </p:spTree>
    <p:extLst>
      <p:ext uri="{BB962C8B-B14F-4D97-AF65-F5344CB8AC3E}">
        <p14:creationId xmlns:p14="http://schemas.microsoft.com/office/powerpoint/2010/main" val="29957245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12598" y="182445"/>
            <a:ext cx="5937473" cy="3974325"/>
          </a:xfrm>
          <a:prstGeom prst="rect">
            <a:avLst/>
          </a:prstGeom>
        </p:spPr>
      </p:pic>
      <p:pic>
        <p:nvPicPr>
          <p:cNvPr id="4" name="Imagen 3"/>
          <p:cNvPicPr>
            <a:picLocks noChangeAspect="1"/>
          </p:cNvPicPr>
          <p:nvPr/>
        </p:nvPicPr>
        <p:blipFill>
          <a:blip r:embed="rId3"/>
          <a:stretch>
            <a:fillRect/>
          </a:stretch>
        </p:blipFill>
        <p:spPr>
          <a:xfrm>
            <a:off x="6181564" y="2567836"/>
            <a:ext cx="5893203" cy="4158641"/>
          </a:xfrm>
          <a:prstGeom prst="rect">
            <a:avLst/>
          </a:prstGeom>
        </p:spPr>
      </p:pic>
      <p:sp>
        <p:nvSpPr>
          <p:cNvPr id="5" name="Rectángulo 4"/>
          <p:cNvSpPr/>
          <p:nvPr/>
        </p:nvSpPr>
        <p:spPr>
          <a:xfrm>
            <a:off x="112597" y="4647156"/>
            <a:ext cx="5937474" cy="2031325"/>
          </a:xfrm>
          <a:prstGeom prst="rect">
            <a:avLst/>
          </a:prstGeom>
        </p:spPr>
        <p:txBody>
          <a:bodyPr wrap="square">
            <a:spAutoFit/>
          </a:bodyPr>
          <a:lstStyle/>
          <a:p>
            <a:r>
              <a:rPr lang="es-PE" dirty="0" smtClean="0"/>
              <a:t>De los  casos confirmados el 62.68% son del género femenino y el 37.32% del genero masculino. El  grupo de edad más afectado es el de 25 a 30 años con un 12% , seguido de 30 a 35 años con 10.5% (147 casos).</a:t>
            </a:r>
          </a:p>
          <a:p>
            <a:r>
              <a:rPr lang="es-PE" dirty="0" smtClean="0"/>
              <a:t>La principal comorbilidad es ser trabajador de salud en un 44.3%.</a:t>
            </a:r>
            <a:endParaRPr lang="es-PE" dirty="0"/>
          </a:p>
          <a:p>
            <a:endParaRPr lang="es-PE" dirty="0"/>
          </a:p>
        </p:txBody>
      </p:sp>
    </p:spTree>
    <p:extLst>
      <p:ext uri="{BB962C8B-B14F-4D97-AF65-F5344CB8AC3E}">
        <p14:creationId xmlns:p14="http://schemas.microsoft.com/office/powerpoint/2010/main" val="12407354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03225"/>
            <a:ext cx="10515600" cy="1325563"/>
          </a:xfrm>
        </p:spPr>
        <p:txBody>
          <a:bodyPr/>
          <a:lstStyle/>
          <a:p>
            <a:r>
              <a:rPr lang="es-PE" dirty="0" smtClean="0"/>
              <a:t/>
            </a:r>
            <a:br>
              <a:rPr lang="es-PE" dirty="0" smtClean="0"/>
            </a:br>
            <a:endParaRPr lang="es-PE" dirty="0"/>
          </a:p>
        </p:txBody>
      </p:sp>
      <p:sp>
        <p:nvSpPr>
          <p:cNvPr id="5" name="CuadroTexto 4"/>
          <p:cNvSpPr txBox="1"/>
          <p:nvPr/>
        </p:nvSpPr>
        <p:spPr>
          <a:xfrm>
            <a:off x="1460500" y="6007100"/>
            <a:ext cx="6760207" cy="461665"/>
          </a:xfrm>
          <a:prstGeom prst="rect">
            <a:avLst/>
          </a:prstGeom>
          <a:noFill/>
        </p:spPr>
        <p:txBody>
          <a:bodyPr wrap="square" rtlCol="0">
            <a:spAutoFit/>
          </a:bodyPr>
          <a:lstStyle/>
          <a:p>
            <a:endParaRPr lang="es-PE" sz="1200" dirty="0"/>
          </a:p>
          <a:p>
            <a:r>
              <a:rPr lang="es-PE" sz="1200" dirty="0" smtClean="0"/>
              <a:t>Semana actualizado al 28/03/2023</a:t>
            </a:r>
            <a:endParaRPr lang="es-PE" sz="1200" dirty="0"/>
          </a:p>
        </p:txBody>
      </p:sp>
      <p:sp>
        <p:nvSpPr>
          <p:cNvPr id="8" name="CuadroTexto 7"/>
          <p:cNvSpPr txBox="1"/>
          <p:nvPr/>
        </p:nvSpPr>
        <p:spPr>
          <a:xfrm>
            <a:off x="1460500" y="6468765"/>
            <a:ext cx="2611612" cy="246221"/>
          </a:xfrm>
          <a:prstGeom prst="rect">
            <a:avLst/>
          </a:prstGeom>
          <a:noFill/>
        </p:spPr>
        <p:txBody>
          <a:bodyPr wrap="none" rtlCol="0">
            <a:spAutoFit/>
          </a:bodyPr>
          <a:lstStyle/>
          <a:p>
            <a:r>
              <a:rPr lang="es-PE" sz="1000" dirty="0" smtClean="0"/>
              <a:t>Fuente: INSTITUTO NACIONAL DE SALUD</a:t>
            </a:r>
            <a:endParaRPr lang="es-PE" sz="1000"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2758077205"/>
              </p:ext>
            </p:extLst>
          </p:nvPr>
        </p:nvGraphicFramePr>
        <p:xfrm>
          <a:off x="838200" y="273133"/>
          <a:ext cx="10882745" cy="56387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652432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smtClean="0"/>
              <a:t/>
            </a:r>
            <a:br>
              <a:rPr lang="es-PE" dirty="0" smtClean="0"/>
            </a:br>
            <a:endParaRPr lang="es-PE"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476783588"/>
              </p:ext>
            </p:extLst>
          </p:nvPr>
        </p:nvGraphicFramePr>
        <p:xfrm>
          <a:off x="1003300" y="1371600"/>
          <a:ext cx="9601200" cy="4805363"/>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p:cNvSpPr txBox="1"/>
          <p:nvPr/>
        </p:nvSpPr>
        <p:spPr>
          <a:xfrm>
            <a:off x="1549400" y="6565900"/>
            <a:ext cx="1978427" cy="276999"/>
          </a:xfrm>
          <a:prstGeom prst="rect">
            <a:avLst/>
          </a:prstGeom>
          <a:noFill/>
        </p:spPr>
        <p:txBody>
          <a:bodyPr wrap="none" rtlCol="0">
            <a:spAutoFit/>
          </a:bodyPr>
          <a:lstStyle/>
          <a:p>
            <a:r>
              <a:rPr lang="es-PE" sz="1200" dirty="0" smtClean="0"/>
              <a:t>Fuente: DIRESA-CALLAO</a:t>
            </a:r>
            <a:endParaRPr lang="es-PE" sz="1200" dirty="0"/>
          </a:p>
        </p:txBody>
      </p:sp>
    </p:spTree>
    <p:extLst>
      <p:ext uri="{BB962C8B-B14F-4D97-AF65-F5344CB8AC3E}">
        <p14:creationId xmlns:p14="http://schemas.microsoft.com/office/powerpoint/2010/main" val="2004647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497941"/>
            <a:ext cx="10515600" cy="5679022"/>
          </a:xfrm>
        </p:spPr>
        <p:txBody>
          <a:bodyPr>
            <a:normAutofit fontScale="85000" lnSpcReduction="20000"/>
          </a:bodyPr>
          <a:lstStyle/>
          <a:p>
            <a:pPr marL="0" indent="0">
              <a:buNone/>
            </a:pPr>
            <a:r>
              <a:rPr lang="es-PE" sz="3200" b="1" spc="-150" dirty="0"/>
              <a:t>PERSONAL DE LA OFICINA DE EPIDEMIOLOGIA Y SALUD </a:t>
            </a:r>
            <a:r>
              <a:rPr lang="es-PE" sz="3200" b="1" spc="-150" dirty="0" smtClean="0"/>
              <a:t>AMBIENTAL</a:t>
            </a:r>
          </a:p>
          <a:p>
            <a:pPr marL="0" indent="0">
              <a:buNone/>
            </a:pPr>
            <a:endParaRPr lang="es-PE" sz="3200" b="1" spc="-150" dirty="0"/>
          </a:p>
          <a:p>
            <a:pPr marL="0" indent="0" algn="just">
              <a:buNone/>
            </a:pPr>
            <a:r>
              <a:rPr lang="es-PE" sz="2600" dirty="0">
                <a:latin typeface="Andalus" panose="02020603050405020304" pitchFamily="18" charset="-78"/>
                <a:cs typeface="Andalus" panose="02020603050405020304" pitchFamily="18" charset="-78"/>
              </a:rPr>
              <a:t>Dra.	</a:t>
            </a:r>
            <a:r>
              <a:rPr lang="es-PE" sz="2600" dirty="0" smtClean="0">
                <a:latin typeface="Andalus" panose="02020603050405020304" pitchFamily="18" charset="-78"/>
                <a:cs typeface="Andalus" panose="02020603050405020304" pitchFamily="18" charset="-78"/>
              </a:rPr>
              <a:t> 	Silvia </a:t>
            </a:r>
            <a:r>
              <a:rPr lang="es-PE" sz="2600" dirty="0">
                <a:latin typeface="Andalus" panose="02020603050405020304" pitchFamily="18" charset="-78"/>
                <a:cs typeface="Andalus" panose="02020603050405020304" pitchFamily="18" charset="-78"/>
              </a:rPr>
              <a:t>Mendocilla García</a:t>
            </a:r>
          </a:p>
          <a:p>
            <a:pPr marL="0" indent="0" algn="just">
              <a:buNone/>
            </a:pPr>
            <a:r>
              <a:rPr lang="es-PE" sz="2600" dirty="0">
                <a:latin typeface="Andalus" panose="02020603050405020304" pitchFamily="18" charset="-78"/>
                <a:cs typeface="Andalus" panose="02020603050405020304" pitchFamily="18" charset="-78"/>
              </a:rPr>
              <a:t>Lic.	</a:t>
            </a:r>
            <a:r>
              <a:rPr lang="es-PE" sz="2600" dirty="0" smtClean="0">
                <a:latin typeface="Andalus" panose="02020603050405020304" pitchFamily="18" charset="-78"/>
                <a:cs typeface="Andalus" panose="02020603050405020304" pitchFamily="18" charset="-78"/>
              </a:rPr>
              <a:t>       	 Mirian </a:t>
            </a:r>
            <a:r>
              <a:rPr lang="es-PE" sz="2600" dirty="0">
                <a:latin typeface="Andalus" panose="02020603050405020304" pitchFamily="18" charset="-78"/>
                <a:cs typeface="Andalus" panose="02020603050405020304" pitchFamily="18" charset="-78"/>
              </a:rPr>
              <a:t>Cribillero Roca</a:t>
            </a:r>
          </a:p>
          <a:p>
            <a:pPr marL="0" indent="0" algn="just">
              <a:buNone/>
            </a:pPr>
            <a:r>
              <a:rPr lang="es-PE" sz="2600" dirty="0">
                <a:latin typeface="Andalus" panose="02020603050405020304" pitchFamily="18" charset="-78"/>
                <a:cs typeface="Andalus" panose="02020603050405020304" pitchFamily="18" charset="-78"/>
              </a:rPr>
              <a:t>Lic.	</a:t>
            </a:r>
            <a:r>
              <a:rPr lang="es-PE" sz="2600" dirty="0" smtClean="0">
                <a:latin typeface="Andalus" panose="02020603050405020304" pitchFamily="18" charset="-78"/>
                <a:cs typeface="Andalus" panose="02020603050405020304" pitchFamily="18" charset="-78"/>
              </a:rPr>
              <a:t>        	</a:t>
            </a:r>
            <a:r>
              <a:rPr lang="es-PE" sz="2600" dirty="0" err="1" smtClean="0">
                <a:latin typeface="Andalus" panose="02020603050405020304" pitchFamily="18" charset="-78"/>
                <a:cs typeface="Andalus" panose="02020603050405020304" pitchFamily="18" charset="-78"/>
              </a:rPr>
              <a:t>Payda</a:t>
            </a:r>
            <a:r>
              <a:rPr lang="es-PE" sz="2600" dirty="0" smtClean="0">
                <a:latin typeface="Andalus" panose="02020603050405020304" pitchFamily="18" charset="-78"/>
                <a:cs typeface="Andalus" panose="02020603050405020304" pitchFamily="18" charset="-78"/>
              </a:rPr>
              <a:t> </a:t>
            </a:r>
            <a:r>
              <a:rPr lang="es-PE" sz="2600" dirty="0">
                <a:latin typeface="Andalus" panose="02020603050405020304" pitchFamily="18" charset="-78"/>
                <a:cs typeface="Andalus" panose="02020603050405020304" pitchFamily="18" charset="-78"/>
              </a:rPr>
              <a:t>Tuesta Ríos</a:t>
            </a:r>
          </a:p>
          <a:p>
            <a:pPr marL="0" indent="0" algn="just">
              <a:buNone/>
            </a:pPr>
            <a:r>
              <a:rPr lang="es-PE" sz="2600" dirty="0">
                <a:latin typeface="Andalus" panose="02020603050405020304" pitchFamily="18" charset="-78"/>
                <a:cs typeface="Andalus" panose="02020603050405020304" pitchFamily="18" charset="-78"/>
              </a:rPr>
              <a:t>Obst.	</a:t>
            </a:r>
            <a:r>
              <a:rPr lang="es-PE" sz="2600" dirty="0" smtClean="0">
                <a:latin typeface="Andalus" panose="02020603050405020304" pitchFamily="18" charset="-78"/>
                <a:cs typeface="Andalus" panose="02020603050405020304" pitchFamily="18" charset="-78"/>
              </a:rPr>
              <a:t> 	</a:t>
            </a:r>
            <a:r>
              <a:rPr lang="es-PE" sz="2600" dirty="0" err="1" smtClean="0">
                <a:latin typeface="Andalus" panose="02020603050405020304" pitchFamily="18" charset="-78"/>
                <a:cs typeface="Andalus" panose="02020603050405020304" pitchFamily="18" charset="-78"/>
              </a:rPr>
              <a:t>Karol</a:t>
            </a:r>
            <a:r>
              <a:rPr lang="es-PE" sz="2600" dirty="0" smtClean="0">
                <a:latin typeface="Andalus" panose="02020603050405020304" pitchFamily="18" charset="-78"/>
                <a:cs typeface="Andalus" panose="02020603050405020304" pitchFamily="18" charset="-78"/>
              </a:rPr>
              <a:t> </a:t>
            </a:r>
            <a:r>
              <a:rPr lang="es-PE" sz="2600" dirty="0">
                <a:latin typeface="Andalus" panose="02020603050405020304" pitchFamily="18" charset="-78"/>
                <a:cs typeface="Andalus" panose="02020603050405020304" pitchFamily="18" charset="-78"/>
              </a:rPr>
              <a:t>Pinedo Gamarra</a:t>
            </a:r>
          </a:p>
          <a:p>
            <a:pPr marL="0" indent="0" algn="just">
              <a:buNone/>
            </a:pPr>
            <a:r>
              <a:rPr lang="es-PE" sz="2600" dirty="0">
                <a:latin typeface="Andalus" panose="02020603050405020304" pitchFamily="18" charset="-78"/>
                <a:cs typeface="Andalus" panose="02020603050405020304" pitchFamily="18" charset="-78"/>
              </a:rPr>
              <a:t>Ing</a:t>
            </a:r>
            <a:r>
              <a:rPr lang="es-PE" sz="2600" dirty="0" smtClean="0">
                <a:latin typeface="Andalus" panose="02020603050405020304" pitchFamily="18" charset="-78"/>
                <a:cs typeface="Andalus" panose="02020603050405020304" pitchFamily="18" charset="-78"/>
              </a:rPr>
              <a:t>.        	Javier </a:t>
            </a:r>
            <a:r>
              <a:rPr lang="es-PE" sz="2600" dirty="0">
                <a:latin typeface="Andalus" panose="02020603050405020304" pitchFamily="18" charset="-78"/>
                <a:cs typeface="Andalus" panose="02020603050405020304" pitchFamily="18" charset="-78"/>
              </a:rPr>
              <a:t>Acosta Hainan</a:t>
            </a:r>
          </a:p>
          <a:p>
            <a:pPr marL="0" indent="0" algn="just">
              <a:buNone/>
            </a:pPr>
            <a:r>
              <a:rPr lang="es-PE" sz="2600" dirty="0">
                <a:latin typeface="Andalus" panose="02020603050405020304" pitchFamily="18" charset="-78"/>
                <a:cs typeface="Andalus" panose="02020603050405020304" pitchFamily="18" charset="-78"/>
              </a:rPr>
              <a:t>Ing</a:t>
            </a:r>
            <a:r>
              <a:rPr lang="es-PE" sz="2600" dirty="0" smtClean="0">
                <a:latin typeface="Andalus" panose="02020603050405020304" pitchFamily="18" charset="-78"/>
                <a:cs typeface="Andalus" panose="02020603050405020304" pitchFamily="18" charset="-78"/>
              </a:rPr>
              <a:t>.        	Carmen </a:t>
            </a:r>
            <a:r>
              <a:rPr lang="es-PE" sz="2600" dirty="0">
                <a:latin typeface="Andalus" panose="02020603050405020304" pitchFamily="18" charset="-78"/>
                <a:cs typeface="Andalus" panose="02020603050405020304" pitchFamily="18" charset="-78"/>
              </a:rPr>
              <a:t>Tolentino Luna</a:t>
            </a:r>
          </a:p>
          <a:p>
            <a:pPr marL="0" indent="0">
              <a:buNone/>
            </a:pPr>
            <a:r>
              <a:rPr lang="es-PE" sz="2600" dirty="0">
                <a:latin typeface="Andalus" panose="02020603050405020304" pitchFamily="18" charset="-78"/>
                <a:cs typeface="Andalus" panose="02020603050405020304" pitchFamily="18" charset="-78"/>
              </a:rPr>
              <a:t>Aux. </a:t>
            </a:r>
            <a:r>
              <a:rPr lang="es-PE" sz="2600" dirty="0" err="1">
                <a:latin typeface="Andalus" panose="02020603050405020304" pitchFamily="18" charset="-78"/>
                <a:cs typeface="Andalus" panose="02020603050405020304" pitchFamily="18" charset="-78"/>
              </a:rPr>
              <a:t>Adm</a:t>
            </a:r>
            <a:r>
              <a:rPr lang="es-PE" sz="2600" dirty="0" smtClean="0">
                <a:latin typeface="Andalus" panose="02020603050405020304" pitchFamily="18" charset="-78"/>
                <a:cs typeface="Andalus" panose="02020603050405020304" pitchFamily="18" charset="-78"/>
              </a:rPr>
              <a:t>.  </a:t>
            </a:r>
            <a:r>
              <a:rPr lang="es-PE" sz="2600" dirty="0">
                <a:latin typeface="Andalus" panose="02020603050405020304" pitchFamily="18" charset="-78"/>
                <a:cs typeface="Andalus" panose="02020603050405020304" pitchFamily="18" charset="-78"/>
              </a:rPr>
              <a:t>Fayrath Valiente Valdivia</a:t>
            </a:r>
          </a:p>
          <a:p>
            <a:pPr marL="0" indent="0">
              <a:buNone/>
            </a:pPr>
            <a:r>
              <a:rPr lang="es-PE" sz="2600" dirty="0">
                <a:latin typeface="Andalus" panose="02020603050405020304" pitchFamily="18" charset="-78"/>
                <a:cs typeface="Andalus" panose="02020603050405020304" pitchFamily="18" charset="-78"/>
              </a:rPr>
              <a:t>Aux. </a:t>
            </a:r>
            <a:r>
              <a:rPr lang="es-PE" sz="2600" dirty="0" err="1">
                <a:latin typeface="Andalus" panose="02020603050405020304" pitchFamily="18" charset="-78"/>
                <a:cs typeface="Andalus" panose="02020603050405020304" pitchFamily="18" charset="-78"/>
              </a:rPr>
              <a:t>Adm</a:t>
            </a:r>
            <a:r>
              <a:rPr lang="es-PE" sz="2600" dirty="0" smtClean="0">
                <a:latin typeface="Andalus" panose="02020603050405020304" pitchFamily="18" charset="-78"/>
                <a:cs typeface="Andalus" panose="02020603050405020304" pitchFamily="18" charset="-78"/>
              </a:rPr>
              <a:t>.  </a:t>
            </a:r>
            <a:r>
              <a:rPr lang="es-PE" sz="2600" dirty="0">
                <a:latin typeface="Andalus" panose="02020603050405020304" pitchFamily="18" charset="-78"/>
                <a:cs typeface="Andalus" panose="02020603050405020304" pitchFamily="18" charset="-78"/>
              </a:rPr>
              <a:t>Milagros Obregón Yataco</a:t>
            </a:r>
          </a:p>
          <a:p>
            <a:pPr marL="0" indent="0">
              <a:buNone/>
            </a:pPr>
            <a:r>
              <a:rPr lang="es-PE" sz="2600" dirty="0">
                <a:latin typeface="Andalus" panose="02020603050405020304" pitchFamily="18" charset="-78"/>
                <a:cs typeface="Andalus" panose="02020603050405020304" pitchFamily="18" charset="-78"/>
              </a:rPr>
              <a:t>Secret.     </a:t>
            </a:r>
            <a:r>
              <a:rPr lang="es-PE" sz="2600" dirty="0" smtClean="0">
                <a:latin typeface="Andalus" panose="02020603050405020304" pitchFamily="18" charset="-78"/>
                <a:cs typeface="Andalus" panose="02020603050405020304" pitchFamily="18" charset="-78"/>
              </a:rPr>
              <a:t>   Alejandrina </a:t>
            </a:r>
            <a:r>
              <a:rPr lang="es-PE" sz="2600" dirty="0">
                <a:latin typeface="Andalus" panose="02020603050405020304" pitchFamily="18" charset="-78"/>
                <a:cs typeface="Andalus" panose="02020603050405020304" pitchFamily="18" charset="-78"/>
              </a:rPr>
              <a:t>Sánchez Camacho</a:t>
            </a:r>
          </a:p>
          <a:p>
            <a:pPr marL="0" indent="0">
              <a:buNone/>
            </a:pPr>
            <a:r>
              <a:rPr lang="es-PE" sz="2600" dirty="0">
                <a:latin typeface="Andalus" panose="02020603050405020304" pitchFamily="18" charset="-78"/>
                <a:cs typeface="Andalus" panose="02020603050405020304" pitchFamily="18" charset="-78"/>
              </a:rPr>
              <a:t>TAP.	  </a:t>
            </a:r>
            <a:r>
              <a:rPr lang="es-PE" sz="2600" dirty="0" smtClean="0">
                <a:latin typeface="Andalus" panose="02020603050405020304" pitchFamily="18" charset="-78"/>
                <a:cs typeface="Andalus" panose="02020603050405020304" pitchFamily="18" charset="-78"/>
              </a:rPr>
              <a:t>    </a:t>
            </a:r>
            <a:r>
              <a:rPr lang="es-PE" sz="2600" dirty="0">
                <a:latin typeface="Andalus" panose="02020603050405020304" pitchFamily="18" charset="-78"/>
                <a:cs typeface="Andalus" panose="02020603050405020304" pitchFamily="18" charset="-78"/>
              </a:rPr>
              <a:t>Demetrio Abregú Espinoza</a:t>
            </a:r>
          </a:p>
          <a:p>
            <a:pPr marL="0" indent="0">
              <a:buNone/>
            </a:pPr>
            <a:r>
              <a:rPr lang="es-PE" sz="2600" dirty="0">
                <a:latin typeface="Andalus" panose="02020603050405020304" pitchFamily="18" charset="-78"/>
                <a:cs typeface="Andalus" panose="02020603050405020304" pitchFamily="18" charset="-78"/>
              </a:rPr>
              <a:t>TAP.	  </a:t>
            </a:r>
            <a:r>
              <a:rPr lang="es-PE" sz="2600" dirty="0" smtClean="0">
                <a:latin typeface="Andalus" panose="02020603050405020304" pitchFamily="18" charset="-78"/>
                <a:cs typeface="Andalus" panose="02020603050405020304" pitchFamily="18" charset="-78"/>
              </a:rPr>
              <a:t>    </a:t>
            </a:r>
            <a:r>
              <a:rPr lang="es-PE" sz="2600" dirty="0" err="1" smtClean="0">
                <a:latin typeface="Andalus" panose="02020603050405020304" pitchFamily="18" charset="-78"/>
                <a:cs typeface="Andalus" panose="02020603050405020304" pitchFamily="18" charset="-78"/>
              </a:rPr>
              <a:t>Bacilio</a:t>
            </a:r>
            <a:r>
              <a:rPr lang="es-PE" sz="2600" dirty="0" smtClean="0">
                <a:latin typeface="Andalus" panose="02020603050405020304" pitchFamily="18" charset="-78"/>
                <a:cs typeface="Andalus" panose="02020603050405020304" pitchFamily="18" charset="-78"/>
              </a:rPr>
              <a:t> </a:t>
            </a:r>
            <a:r>
              <a:rPr lang="es-PE" sz="2600" dirty="0">
                <a:latin typeface="Andalus" panose="02020603050405020304" pitchFamily="18" charset="-78"/>
                <a:cs typeface="Andalus" panose="02020603050405020304" pitchFamily="18" charset="-78"/>
              </a:rPr>
              <a:t>Abregú Espinoza</a:t>
            </a:r>
          </a:p>
          <a:p>
            <a:pPr marL="0" indent="0">
              <a:buNone/>
            </a:pPr>
            <a:r>
              <a:rPr lang="es-PE" sz="2600" dirty="0">
                <a:latin typeface="Andalus" panose="02020603050405020304" pitchFamily="18" charset="-78"/>
                <a:cs typeface="Andalus" panose="02020603050405020304" pitchFamily="18" charset="-78"/>
              </a:rPr>
              <a:t>TAP.	  </a:t>
            </a:r>
            <a:r>
              <a:rPr lang="es-PE" sz="2600" dirty="0" smtClean="0">
                <a:latin typeface="Andalus" panose="02020603050405020304" pitchFamily="18" charset="-78"/>
                <a:cs typeface="Andalus" panose="02020603050405020304" pitchFamily="18" charset="-78"/>
              </a:rPr>
              <a:t>    </a:t>
            </a:r>
            <a:r>
              <a:rPr lang="es-PE" sz="2600" dirty="0">
                <a:latin typeface="Andalus" panose="02020603050405020304" pitchFamily="18" charset="-78"/>
                <a:cs typeface="Andalus" panose="02020603050405020304" pitchFamily="18" charset="-78"/>
              </a:rPr>
              <a:t>Ángel Alvarado Cárdenas</a:t>
            </a:r>
          </a:p>
          <a:p>
            <a:endParaRPr lang="es-PE" dirty="0"/>
          </a:p>
        </p:txBody>
      </p:sp>
    </p:spTree>
    <p:extLst>
      <p:ext uri="{BB962C8B-B14F-4D97-AF65-F5344CB8AC3E}">
        <p14:creationId xmlns:p14="http://schemas.microsoft.com/office/powerpoint/2010/main" val="2355489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smtClean="0"/>
              <a:t/>
            </a:r>
            <a:br>
              <a:rPr lang="es-PE" dirty="0" smtClean="0"/>
            </a:br>
            <a:endParaRPr lang="es-PE" dirty="0"/>
          </a:p>
        </p:txBody>
      </p:sp>
      <p:graphicFrame>
        <p:nvGraphicFramePr>
          <p:cNvPr id="4" name="Marcador de contenido 3"/>
          <p:cNvGraphicFramePr>
            <a:graphicFrameLocks noGrp="1"/>
          </p:cNvGraphicFramePr>
          <p:nvPr>
            <p:ph idx="1"/>
            <p:extLst/>
          </p:nvPr>
        </p:nvGraphicFramePr>
        <p:xfrm>
          <a:off x="1841500" y="365125"/>
          <a:ext cx="8089900" cy="4994275"/>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p:cNvSpPr txBox="1"/>
          <p:nvPr/>
        </p:nvSpPr>
        <p:spPr>
          <a:xfrm>
            <a:off x="1534885" y="5502728"/>
            <a:ext cx="8882743" cy="461665"/>
          </a:xfrm>
          <a:prstGeom prst="rect">
            <a:avLst/>
          </a:prstGeom>
          <a:noFill/>
        </p:spPr>
        <p:txBody>
          <a:bodyPr wrap="square" rtlCol="0">
            <a:spAutoFit/>
          </a:bodyPr>
          <a:lstStyle/>
          <a:p>
            <a:r>
              <a:rPr lang="es-PE" sz="2400" dirty="0" smtClean="0"/>
              <a:t>Incluye: XXB original,XBB.1,XBB.1.1,XBB.2,XBB.3.2 Y XBB.4</a:t>
            </a:r>
            <a:endParaRPr lang="es-PE" sz="2400" dirty="0"/>
          </a:p>
        </p:txBody>
      </p:sp>
      <p:sp>
        <p:nvSpPr>
          <p:cNvPr id="9" name="CuadroTexto 8"/>
          <p:cNvSpPr txBox="1"/>
          <p:nvPr/>
        </p:nvSpPr>
        <p:spPr>
          <a:xfrm>
            <a:off x="2286000" y="6515100"/>
            <a:ext cx="1978427" cy="276999"/>
          </a:xfrm>
          <a:prstGeom prst="rect">
            <a:avLst/>
          </a:prstGeom>
          <a:noFill/>
        </p:spPr>
        <p:txBody>
          <a:bodyPr wrap="none" rtlCol="0">
            <a:spAutoFit/>
          </a:bodyPr>
          <a:lstStyle/>
          <a:p>
            <a:r>
              <a:rPr lang="es-PE" sz="1200" dirty="0" smtClean="0"/>
              <a:t>Fuente: DIRESA-CALLAO</a:t>
            </a:r>
            <a:endParaRPr lang="es-PE" sz="1200" dirty="0"/>
          </a:p>
        </p:txBody>
      </p:sp>
    </p:spTree>
    <p:extLst>
      <p:ext uri="{BB962C8B-B14F-4D97-AF65-F5344CB8AC3E}">
        <p14:creationId xmlns:p14="http://schemas.microsoft.com/office/powerpoint/2010/main" val="18395756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2404534"/>
            <a:ext cx="8563208" cy="1646302"/>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s-PE"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n-lt"/>
                <a:ea typeface="+mn-ea"/>
                <a:cs typeface="+mn-cs"/>
              </a:rPr>
              <a:t>COMPOMENTE DE SALUD AMBIENTAL</a:t>
            </a:r>
          </a:p>
        </p:txBody>
      </p:sp>
    </p:spTree>
    <p:extLst>
      <p:ext uri="{BB962C8B-B14F-4D97-AF65-F5344CB8AC3E}">
        <p14:creationId xmlns:p14="http://schemas.microsoft.com/office/powerpoint/2010/main" val="15705740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6A31ACE-782C-4B80-930C-18700575793C}"/>
              </a:ext>
            </a:extLst>
          </p:cNvPr>
          <p:cNvSpPr txBox="1"/>
          <p:nvPr/>
        </p:nvSpPr>
        <p:spPr>
          <a:xfrm>
            <a:off x="2778808" y="4711074"/>
            <a:ext cx="5500224" cy="276999"/>
          </a:xfrm>
          <a:prstGeom prst="rect">
            <a:avLst/>
          </a:prstGeom>
          <a:noFill/>
        </p:spPr>
        <p:txBody>
          <a:bodyPr wrap="none" rtlCol="0">
            <a:spAutoFit/>
          </a:bodyPr>
          <a:lstStyle/>
          <a:p>
            <a:r>
              <a:rPr lang="es-ES" sz="1200" b="1" dirty="0">
                <a:latin typeface="Arial Narrow" panose="020B0606020202030204" pitchFamily="34" charset="0"/>
              </a:rPr>
              <a:t>Fuente: </a:t>
            </a:r>
            <a:r>
              <a:rPr lang="es-ES" sz="1200" dirty="0">
                <a:latin typeface="Arial Narrow" panose="020B0606020202030204" pitchFamily="34" charset="0"/>
              </a:rPr>
              <a:t>Ficha de Monitoreo del servicio de recolección externa de RRSS peligroso del HNDAC</a:t>
            </a:r>
            <a:endParaRPr lang="es-PE" dirty="0">
              <a:latin typeface="Arial Narrow" panose="020B0606020202030204" pitchFamily="34" charset="0"/>
            </a:endParaRPr>
          </a:p>
        </p:txBody>
      </p:sp>
      <p:sp>
        <p:nvSpPr>
          <p:cNvPr id="7" name="CuadroTexto 6">
            <a:extLst>
              <a:ext uri="{FF2B5EF4-FFF2-40B4-BE49-F238E27FC236}">
                <a16:creationId xmlns:a16="http://schemas.microsoft.com/office/drawing/2014/main" id="{71951D8E-D8E3-48E0-A999-A42C10DE1B16}"/>
              </a:ext>
            </a:extLst>
          </p:cNvPr>
          <p:cNvSpPr txBox="1"/>
          <p:nvPr/>
        </p:nvSpPr>
        <p:spPr>
          <a:xfrm>
            <a:off x="411061" y="5154392"/>
            <a:ext cx="11086047" cy="830997"/>
          </a:xfrm>
          <a:prstGeom prst="rect">
            <a:avLst/>
          </a:prstGeom>
          <a:noFill/>
        </p:spPr>
        <p:txBody>
          <a:bodyPr wrap="square" rtlCol="0">
            <a:spAutoFit/>
          </a:bodyPr>
          <a:lstStyle/>
          <a:p>
            <a:pPr algn="just"/>
            <a:r>
              <a:rPr lang="es-ES" sz="1600" dirty="0">
                <a:latin typeface="Arial Narrow" panose="020B0606020202030204" pitchFamily="34" charset="0"/>
              </a:rPr>
              <a:t>En el 2020, el HNDAC generó un promedio de 35,455.9 kg mensuales de residuos peligrosos, en el 2021 generó un promedio de 41,741.15 kg, el 2022 generó un promedio de 35,958.81 Kg  y en el 2023 esta generando un promedio de 40728.0 kg de residuos peligroso; se observa  una tendencia al incremento de residuos peligroso que genera el HNDAC.</a:t>
            </a:r>
            <a:endParaRPr lang="es-PE" sz="1600" dirty="0">
              <a:latin typeface="Arial Narrow" panose="020B0606020202030204" pitchFamily="34" charset="0"/>
            </a:endParaRPr>
          </a:p>
        </p:txBody>
      </p:sp>
      <p:graphicFrame>
        <p:nvGraphicFramePr>
          <p:cNvPr id="8" name="Tabla 7">
            <a:extLst>
              <a:ext uri="{FF2B5EF4-FFF2-40B4-BE49-F238E27FC236}">
                <a16:creationId xmlns:a16="http://schemas.microsoft.com/office/drawing/2014/main" id="{BE354F0D-FD30-4267-BD79-03825E4F2B2F}"/>
              </a:ext>
            </a:extLst>
          </p:cNvPr>
          <p:cNvGraphicFramePr>
            <a:graphicFrameLocks noGrp="1"/>
          </p:cNvGraphicFramePr>
          <p:nvPr>
            <p:extLst>
              <p:ext uri="{D42A27DB-BD31-4B8C-83A1-F6EECF244321}">
                <p14:modId xmlns:p14="http://schemas.microsoft.com/office/powerpoint/2010/main" val="1593379738"/>
              </p:ext>
            </p:extLst>
          </p:nvPr>
        </p:nvGraphicFramePr>
        <p:xfrm>
          <a:off x="274449" y="872611"/>
          <a:ext cx="2209444" cy="1430529"/>
        </p:xfrm>
        <a:graphic>
          <a:graphicData uri="http://schemas.openxmlformats.org/drawingml/2006/table">
            <a:tbl>
              <a:tblPr/>
              <a:tblGrid>
                <a:gridCol w="766281">
                  <a:extLst>
                    <a:ext uri="{9D8B030D-6E8A-4147-A177-3AD203B41FA5}">
                      <a16:colId xmlns:a16="http://schemas.microsoft.com/office/drawing/2014/main" val="159745396"/>
                    </a:ext>
                  </a:extLst>
                </a:gridCol>
                <a:gridCol w="1443163">
                  <a:extLst>
                    <a:ext uri="{9D8B030D-6E8A-4147-A177-3AD203B41FA5}">
                      <a16:colId xmlns:a16="http://schemas.microsoft.com/office/drawing/2014/main" val="1956687129"/>
                    </a:ext>
                  </a:extLst>
                </a:gridCol>
              </a:tblGrid>
              <a:tr h="669771">
                <a:tc>
                  <a:txBody>
                    <a:bodyPr/>
                    <a:lstStyle/>
                    <a:p>
                      <a:pPr algn="ctr" fontAlgn="ctr"/>
                      <a:r>
                        <a:rPr lang="es-PE" sz="1100" b="1" i="0" u="none" strike="noStrike" dirty="0">
                          <a:solidFill>
                            <a:srgbClr val="000000"/>
                          </a:solidFill>
                          <a:effectLst/>
                          <a:latin typeface="Calibri" panose="020F0502020204030204" pitchFamily="34" charset="0"/>
                        </a:rPr>
                        <a:t>AÑOS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100" b="1" i="0" u="none" strike="noStrike" dirty="0">
                          <a:solidFill>
                            <a:srgbClr val="000000"/>
                          </a:solidFill>
                          <a:effectLst/>
                          <a:latin typeface="Calibri" panose="020F0502020204030204" pitchFamily="34" charset="0"/>
                        </a:rPr>
                        <a:t>PROMEDIO DE RESIDUOS SOLIDOS PELIGROSOS (MENSUAL)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2092141"/>
                  </a:ext>
                </a:extLst>
              </a:tr>
              <a:tr h="187611">
                <a:tc>
                  <a:txBody>
                    <a:bodyPr/>
                    <a:lstStyle/>
                    <a:p>
                      <a:pPr algn="ctr" fontAlgn="b"/>
                      <a:r>
                        <a:rPr lang="es-PE" sz="1100" b="1" i="0" u="none" strike="noStrike" dirty="0">
                          <a:solidFill>
                            <a:srgbClr val="000000"/>
                          </a:solidFill>
                          <a:effectLst/>
                          <a:latin typeface="Calibri" panose="020F0502020204030204" pitchFamily="34" charset="0"/>
                        </a:rPr>
                        <a:t>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100" b="0" i="0" u="none" strike="noStrike" dirty="0">
                          <a:solidFill>
                            <a:srgbClr val="000000"/>
                          </a:solidFill>
                          <a:effectLst/>
                          <a:latin typeface="Calibri" panose="020F0502020204030204" pitchFamily="34" charset="0"/>
                        </a:rPr>
                        <a:t>35456.0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1231052"/>
                  </a:ext>
                </a:extLst>
              </a:tr>
              <a:tr h="187611">
                <a:tc>
                  <a:txBody>
                    <a:bodyPr/>
                    <a:lstStyle/>
                    <a:p>
                      <a:pPr algn="ctr" fontAlgn="b"/>
                      <a:r>
                        <a:rPr lang="es-PE" sz="1100" b="1" i="0" u="none" strike="noStrike" dirty="0">
                          <a:solidFill>
                            <a:srgbClr val="000000"/>
                          </a:solidFill>
                          <a:effectLst/>
                          <a:latin typeface="Calibri" panose="020F0502020204030204" pitchFamily="34" charset="0"/>
                        </a:rPr>
                        <a:t>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100" b="0" i="0" u="none" strike="noStrike" dirty="0">
                          <a:solidFill>
                            <a:srgbClr val="000000"/>
                          </a:solidFill>
                          <a:effectLst/>
                          <a:latin typeface="Calibri" panose="020F0502020204030204" pitchFamily="34" charset="0"/>
                        </a:rPr>
                        <a:t>41741.2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5810024"/>
                  </a:ext>
                </a:extLst>
              </a:tr>
              <a:tr h="187611">
                <a:tc>
                  <a:txBody>
                    <a:bodyPr/>
                    <a:lstStyle/>
                    <a:p>
                      <a:pPr algn="ctr" fontAlgn="b"/>
                      <a:r>
                        <a:rPr lang="es-PE" sz="1100" b="1" i="0" u="none" strike="noStrike" dirty="0">
                          <a:solidFill>
                            <a:srgbClr val="000000"/>
                          </a:solidFill>
                          <a:effectLst/>
                          <a:latin typeface="Calibri" panose="020F0502020204030204" pitchFamily="34" charset="0"/>
                        </a:rPr>
                        <a:t>2022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100" b="0" i="0" u="none" strike="noStrike" dirty="0">
                          <a:solidFill>
                            <a:srgbClr val="000000"/>
                          </a:solidFill>
                          <a:effectLst/>
                          <a:latin typeface="Calibri" panose="020F0502020204030204" pitchFamily="34" charset="0"/>
                        </a:rPr>
                        <a:t>35958.8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1121246"/>
                  </a:ext>
                </a:extLst>
              </a:tr>
              <a:tr h="187611">
                <a:tc>
                  <a:txBody>
                    <a:bodyPr/>
                    <a:lstStyle/>
                    <a:p>
                      <a:pPr algn="ctr" fontAlgn="b"/>
                      <a:r>
                        <a:rPr lang="es-PE" sz="1100" b="1" i="0" u="none" strike="noStrike" dirty="0">
                          <a:solidFill>
                            <a:srgbClr val="000000"/>
                          </a:solidFill>
                          <a:effectLst/>
                          <a:latin typeface="Calibri" panose="020F0502020204030204" pitchFamily="34" charset="0"/>
                        </a:rPr>
                        <a:t>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100" b="0" i="0" u="none" strike="noStrike" dirty="0">
                          <a:solidFill>
                            <a:srgbClr val="000000"/>
                          </a:solidFill>
                          <a:effectLst/>
                          <a:latin typeface="Calibri" panose="020F0502020204030204" pitchFamily="34" charset="0"/>
                        </a:rPr>
                        <a:t>4</a:t>
                      </a:r>
                      <a:r>
                        <a:rPr lang="es-PE" sz="1100" b="0" i="0" u="none" strike="noStrike" dirty="0">
                          <a:solidFill>
                            <a:srgbClr val="000000"/>
                          </a:solidFill>
                          <a:effectLst/>
                          <a:latin typeface="Calibri" panose="020F0502020204030204" pitchFamily="34" charset="0"/>
                        </a:rPr>
                        <a:t>0728.0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2131323"/>
                  </a:ext>
                </a:extLst>
              </a:tr>
            </a:tbl>
          </a:graphicData>
        </a:graphic>
      </p:graphicFrame>
      <p:graphicFrame>
        <p:nvGraphicFramePr>
          <p:cNvPr id="10" name="Gráfico 9">
            <a:extLst>
              <a:ext uri="{FF2B5EF4-FFF2-40B4-BE49-F238E27FC236}">
                <a16:creationId xmlns:a16="http://schemas.microsoft.com/office/drawing/2014/main" id="{E578FB12-6508-48EC-A157-DA725C586281}"/>
              </a:ext>
            </a:extLst>
          </p:cNvPr>
          <p:cNvGraphicFramePr>
            <a:graphicFrameLocks/>
          </p:cNvGraphicFramePr>
          <p:nvPr>
            <p:extLst>
              <p:ext uri="{D42A27DB-BD31-4B8C-83A1-F6EECF244321}">
                <p14:modId xmlns:p14="http://schemas.microsoft.com/office/powerpoint/2010/main" val="1365714347"/>
              </p:ext>
            </p:extLst>
          </p:nvPr>
        </p:nvGraphicFramePr>
        <p:xfrm>
          <a:off x="2671804" y="632298"/>
          <a:ext cx="9030571" cy="40787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80337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94820DE1-A780-4232-B256-91304058A7D5}"/>
              </a:ext>
            </a:extLst>
          </p:cNvPr>
          <p:cNvGraphicFramePr>
            <a:graphicFrameLocks noGrp="1"/>
          </p:cNvGraphicFramePr>
          <p:nvPr>
            <p:extLst/>
          </p:nvPr>
        </p:nvGraphicFramePr>
        <p:xfrm>
          <a:off x="2345652" y="1993887"/>
          <a:ext cx="7830193" cy="1435113"/>
        </p:xfrm>
        <a:graphic>
          <a:graphicData uri="http://schemas.openxmlformats.org/drawingml/2006/table">
            <a:tbl>
              <a:tblPr/>
              <a:tblGrid>
                <a:gridCol w="1738926">
                  <a:extLst>
                    <a:ext uri="{9D8B030D-6E8A-4147-A177-3AD203B41FA5}">
                      <a16:colId xmlns:a16="http://schemas.microsoft.com/office/drawing/2014/main" val="1903513490"/>
                    </a:ext>
                  </a:extLst>
                </a:gridCol>
                <a:gridCol w="1045366">
                  <a:extLst>
                    <a:ext uri="{9D8B030D-6E8A-4147-A177-3AD203B41FA5}">
                      <a16:colId xmlns:a16="http://schemas.microsoft.com/office/drawing/2014/main" val="1619340205"/>
                    </a:ext>
                  </a:extLst>
                </a:gridCol>
                <a:gridCol w="871138">
                  <a:extLst>
                    <a:ext uri="{9D8B030D-6E8A-4147-A177-3AD203B41FA5}">
                      <a16:colId xmlns:a16="http://schemas.microsoft.com/office/drawing/2014/main" val="3774061867"/>
                    </a:ext>
                  </a:extLst>
                </a:gridCol>
                <a:gridCol w="978355">
                  <a:extLst>
                    <a:ext uri="{9D8B030D-6E8A-4147-A177-3AD203B41FA5}">
                      <a16:colId xmlns:a16="http://schemas.microsoft.com/office/drawing/2014/main" val="4038146562"/>
                    </a:ext>
                  </a:extLst>
                </a:gridCol>
                <a:gridCol w="804128">
                  <a:extLst>
                    <a:ext uri="{9D8B030D-6E8A-4147-A177-3AD203B41FA5}">
                      <a16:colId xmlns:a16="http://schemas.microsoft.com/office/drawing/2014/main" val="2480889275"/>
                    </a:ext>
                  </a:extLst>
                </a:gridCol>
                <a:gridCol w="804128">
                  <a:extLst>
                    <a:ext uri="{9D8B030D-6E8A-4147-A177-3AD203B41FA5}">
                      <a16:colId xmlns:a16="http://schemas.microsoft.com/office/drawing/2014/main" val="3725696859"/>
                    </a:ext>
                  </a:extLst>
                </a:gridCol>
                <a:gridCol w="834283">
                  <a:extLst>
                    <a:ext uri="{9D8B030D-6E8A-4147-A177-3AD203B41FA5}">
                      <a16:colId xmlns:a16="http://schemas.microsoft.com/office/drawing/2014/main" val="2904318726"/>
                    </a:ext>
                  </a:extLst>
                </a:gridCol>
                <a:gridCol w="753869">
                  <a:extLst>
                    <a:ext uri="{9D8B030D-6E8A-4147-A177-3AD203B41FA5}">
                      <a16:colId xmlns:a16="http://schemas.microsoft.com/office/drawing/2014/main" val="1866260807"/>
                    </a:ext>
                  </a:extLst>
                </a:gridCol>
              </a:tblGrid>
              <a:tr h="596004">
                <a:tc>
                  <a:txBody>
                    <a:bodyPr/>
                    <a:lstStyle/>
                    <a:p>
                      <a:pPr algn="ctr" fontAlgn="ctr"/>
                      <a:r>
                        <a:rPr lang="es-PE" sz="1100" b="1" i="0" u="none" strike="noStrike" dirty="0">
                          <a:solidFill>
                            <a:srgbClr val="000000"/>
                          </a:solidFill>
                          <a:effectLst/>
                          <a:latin typeface="Arial Narrow" panose="020B0606020202030204" pitchFamily="34" charset="0"/>
                        </a:rPr>
                        <a:t>SEMANA EPIDEMIOLOGICA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s-PE" sz="1000" b="1" i="0" u="none" strike="noStrike" dirty="0">
                          <a:solidFill>
                            <a:srgbClr val="000000"/>
                          </a:solidFill>
                          <a:effectLst/>
                          <a:latin typeface="Arial Narrow" panose="020B0606020202030204" pitchFamily="34" charset="0"/>
                        </a:rPr>
                        <a:t>OVI-01                               Almacén Central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s-PE" sz="1000" b="1" i="0" u="none" strike="noStrike" dirty="0">
                          <a:solidFill>
                            <a:srgbClr val="000000"/>
                          </a:solidFill>
                          <a:effectLst/>
                          <a:latin typeface="Arial Narrow" panose="020B0606020202030204" pitchFamily="34" charset="0"/>
                        </a:rPr>
                        <a:t>OVI-02                Patología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s-PE" sz="1000" b="1" i="0" u="none" strike="noStrike" dirty="0">
                          <a:solidFill>
                            <a:srgbClr val="000000"/>
                          </a:solidFill>
                          <a:effectLst/>
                          <a:latin typeface="Arial Narrow" panose="020B0606020202030204" pitchFamily="34" charset="0"/>
                        </a:rPr>
                        <a:t>OVI-03                   Servicio Social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s-PE" sz="1000" b="1" i="0" u="none" strike="noStrike" dirty="0">
                          <a:solidFill>
                            <a:srgbClr val="000000"/>
                          </a:solidFill>
                          <a:effectLst/>
                          <a:latin typeface="Arial Narrow" panose="020B0606020202030204" pitchFamily="34" charset="0"/>
                        </a:rPr>
                        <a:t>OVI-04 Lavandería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s-PE" sz="1000" b="1" i="0" u="none" strike="noStrike" dirty="0">
                          <a:solidFill>
                            <a:srgbClr val="000000"/>
                          </a:solidFill>
                          <a:effectLst/>
                          <a:latin typeface="Arial Narrow" panose="020B0606020202030204" pitchFamily="34" charset="0"/>
                        </a:rPr>
                        <a:t>OVI-05                   Nutrición (Sótano)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s-PE" sz="1000" b="1" i="0" u="none" strike="noStrike" dirty="0">
                          <a:solidFill>
                            <a:srgbClr val="000000"/>
                          </a:solidFill>
                          <a:effectLst/>
                          <a:latin typeface="Arial Narrow" panose="020B0606020202030204" pitchFamily="34" charset="0"/>
                        </a:rPr>
                        <a:t>OVI-06                 Almacén de Farmacia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s-PE" sz="1000" b="1" i="0" u="none" strike="noStrike" dirty="0">
                          <a:solidFill>
                            <a:srgbClr val="000000"/>
                          </a:solidFill>
                          <a:effectLst/>
                          <a:latin typeface="Arial Narrow" panose="020B0606020202030204" pitchFamily="34" charset="0"/>
                        </a:rPr>
                        <a:t>OVI-07                            Psicología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4284146273"/>
                  </a:ext>
                </a:extLst>
              </a:tr>
              <a:tr h="279703">
                <a:tc>
                  <a:txBody>
                    <a:bodyPr/>
                    <a:lstStyle/>
                    <a:p>
                      <a:pPr algn="ctr" fontAlgn="ctr"/>
                      <a:r>
                        <a:rPr lang="es-PE" sz="1000" b="1" i="0" u="none" strike="noStrike" dirty="0">
                          <a:solidFill>
                            <a:srgbClr val="000000"/>
                          </a:solidFill>
                          <a:effectLst/>
                          <a:latin typeface="Arial Narrow" panose="020B0606020202030204" pitchFamily="34" charset="0"/>
                        </a:rPr>
                        <a:t>SEMANA11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s-PE" sz="1000" b="0" i="0" u="none" strike="noStrike" dirty="0">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dirty="0">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dirty="0">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dirty="0">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dirty="0">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dirty="0">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dirty="0">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7120216"/>
                  </a:ext>
                </a:extLst>
              </a:tr>
              <a:tr h="279703">
                <a:tc>
                  <a:txBody>
                    <a:bodyPr/>
                    <a:lstStyle/>
                    <a:p>
                      <a:pPr algn="ctr" fontAlgn="ctr"/>
                      <a:r>
                        <a:rPr lang="es-PE" sz="1000" b="1" i="0" u="none" strike="noStrike" dirty="0">
                          <a:solidFill>
                            <a:srgbClr val="000000"/>
                          </a:solidFill>
                          <a:effectLst/>
                          <a:latin typeface="Arial Narrow" panose="020B0606020202030204" pitchFamily="34" charset="0"/>
                        </a:rPr>
                        <a:t>SEMANA 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s-PE" sz="1000" b="0" i="0" u="none" strike="noStrike" dirty="0">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dirty="0">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dirty="0">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dirty="0">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dirty="0">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dirty="0">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dirty="0">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1812324"/>
                  </a:ext>
                </a:extLst>
              </a:tr>
              <a:tr h="279703">
                <a:tc>
                  <a:txBody>
                    <a:bodyPr/>
                    <a:lstStyle/>
                    <a:p>
                      <a:pPr algn="ctr" fontAlgn="ctr"/>
                      <a:r>
                        <a:rPr lang="es-PE" sz="1000" b="1" i="0" u="none" strike="noStrike" dirty="0">
                          <a:solidFill>
                            <a:srgbClr val="000000"/>
                          </a:solidFill>
                          <a:effectLst/>
                          <a:latin typeface="Arial Narrow" panose="020B0606020202030204" pitchFamily="34" charset="0"/>
                        </a:rPr>
                        <a:t>SEMANA 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s-PE" sz="1000" b="0" i="0" u="none" strike="noStrike" dirty="0">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dirty="0">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dirty="0">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dirty="0">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dirty="0">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dirty="0">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000" b="0" i="0" u="none" strike="noStrike" dirty="0">
                          <a:solidFill>
                            <a:srgbClr val="000000"/>
                          </a:solidFill>
                          <a:effectLst/>
                          <a:latin typeface="Arial Narrow" panose="020B0606020202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5158033"/>
                  </a:ext>
                </a:extLst>
              </a:tr>
            </a:tbl>
          </a:graphicData>
        </a:graphic>
      </p:graphicFrame>
      <p:sp>
        <p:nvSpPr>
          <p:cNvPr id="9" name="CuadroTexto 8">
            <a:extLst>
              <a:ext uri="{FF2B5EF4-FFF2-40B4-BE49-F238E27FC236}">
                <a16:creationId xmlns:a16="http://schemas.microsoft.com/office/drawing/2014/main" id="{91A52FDE-1E15-4D87-8105-37C4B8E24389}"/>
              </a:ext>
            </a:extLst>
          </p:cNvPr>
          <p:cNvSpPr txBox="1"/>
          <p:nvPr/>
        </p:nvSpPr>
        <p:spPr>
          <a:xfrm>
            <a:off x="1439643" y="935183"/>
            <a:ext cx="9642213" cy="646331"/>
          </a:xfrm>
          <a:prstGeom prst="rect">
            <a:avLst/>
          </a:prstGeom>
          <a:noFill/>
        </p:spPr>
        <p:txBody>
          <a:bodyPr wrap="square">
            <a:spAutoFit/>
          </a:bodyPr>
          <a:lstStyle/>
          <a:p>
            <a:pPr algn="ctr"/>
            <a:r>
              <a:rPr lang="es-PE" dirty="0">
                <a:effectLst/>
                <a:latin typeface="Arial Black" panose="020B0A04020102020204" pitchFamily="34" charset="0"/>
                <a:ea typeface="Calibri" panose="020F0502020204030204" pitchFamily="34" charset="0"/>
                <a:cs typeface="Calibri Light" panose="020F0302020204030204" pitchFamily="34" charset="0"/>
              </a:rPr>
              <a:t>VIGILANCIA ENTOMOLÓGICA MEDIANTE OVITRAMPAS DEL AEDES AEGYPTI (VECTOR DE DENGUE, FIEBRE AMARILLA Y CHIKUNGUNYA)</a:t>
            </a:r>
            <a:endParaRPr lang="es-PE" dirty="0">
              <a:latin typeface="Arial Black" panose="020B0A04020102020204" pitchFamily="34" charset="0"/>
            </a:endParaRPr>
          </a:p>
        </p:txBody>
      </p:sp>
      <p:sp>
        <p:nvSpPr>
          <p:cNvPr id="13" name="CuadroTexto 12">
            <a:extLst>
              <a:ext uri="{FF2B5EF4-FFF2-40B4-BE49-F238E27FC236}">
                <a16:creationId xmlns:a16="http://schemas.microsoft.com/office/drawing/2014/main" id="{A543A773-DA1E-4F66-8816-6F9F44BF6A91}"/>
              </a:ext>
            </a:extLst>
          </p:cNvPr>
          <p:cNvSpPr txBox="1"/>
          <p:nvPr/>
        </p:nvSpPr>
        <p:spPr>
          <a:xfrm>
            <a:off x="2250301" y="3518207"/>
            <a:ext cx="1185196" cy="276999"/>
          </a:xfrm>
          <a:prstGeom prst="rect">
            <a:avLst/>
          </a:prstGeom>
          <a:noFill/>
        </p:spPr>
        <p:txBody>
          <a:bodyPr wrap="none" rtlCol="0">
            <a:spAutoFit/>
          </a:bodyPr>
          <a:lstStyle/>
          <a:p>
            <a:r>
              <a:rPr lang="es-ES" sz="1200" b="1" dirty="0">
                <a:latin typeface="Arial Narrow" panose="020B0606020202030204" pitchFamily="34" charset="0"/>
              </a:rPr>
              <a:t>Fuente: DIRESA </a:t>
            </a:r>
            <a:endParaRPr lang="es-PE" dirty="0">
              <a:latin typeface="Arial Narrow" panose="020B0606020202030204" pitchFamily="34" charset="0"/>
            </a:endParaRPr>
          </a:p>
        </p:txBody>
      </p:sp>
      <p:sp>
        <p:nvSpPr>
          <p:cNvPr id="14" name="CuadroTexto 13">
            <a:extLst>
              <a:ext uri="{FF2B5EF4-FFF2-40B4-BE49-F238E27FC236}">
                <a16:creationId xmlns:a16="http://schemas.microsoft.com/office/drawing/2014/main" id="{E85D038E-3C6A-4C3A-9455-4A751405F1FF}"/>
              </a:ext>
            </a:extLst>
          </p:cNvPr>
          <p:cNvSpPr txBox="1"/>
          <p:nvPr/>
        </p:nvSpPr>
        <p:spPr>
          <a:xfrm>
            <a:off x="1594837" y="3996712"/>
            <a:ext cx="9642213" cy="830997"/>
          </a:xfrm>
          <a:prstGeom prst="rect">
            <a:avLst/>
          </a:prstGeom>
          <a:noFill/>
        </p:spPr>
        <p:txBody>
          <a:bodyPr wrap="square" rtlCol="0">
            <a:spAutoFit/>
          </a:bodyPr>
          <a:lstStyle/>
          <a:p>
            <a:pPr algn="just"/>
            <a:r>
              <a:rPr lang="es-ES" sz="1600" dirty="0">
                <a:latin typeface="Arial Narrow" panose="020B0606020202030204" pitchFamily="34" charset="0"/>
              </a:rPr>
              <a:t>En el 2023, se retomo la vigilancia entomológica mediante ovitrampa del </a:t>
            </a:r>
            <a:r>
              <a:rPr lang="es-ES" sz="1600" b="1" dirty="0">
                <a:latin typeface="Arial Narrow" panose="020B0606020202030204" pitchFamily="34" charset="0"/>
              </a:rPr>
              <a:t>Aedes Aegypti </a:t>
            </a:r>
            <a:r>
              <a:rPr lang="es-ES" sz="1600" dirty="0">
                <a:latin typeface="Arial Narrow" panose="020B0606020202030204" pitchFamily="34" charset="0"/>
              </a:rPr>
              <a:t>en 7 puntos estratégicos del HNDAC, las muestras retiradas de forma semanal según el ciclo biológico del vector y son  derivadas a DIRESA para sus  respectivo análisis; teniendo como resultado NEGATIVO en todo los puntos monitoreados.</a:t>
            </a:r>
            <a:endParaRPr lang="es-PE" sz="1600" dirty="0">
              <a:latin typeface="Arial Narrow" panose="020B0606020202030204" pitchFamily="34" charset="0"/>
            </a:endParaRPr>
          </a:p>
        </p:txBody>
      </p:sp>
    </p:spTree>
    <p:extLst>
      <p:ext uri="{BB962C8B-B14F-4D97-AF65-F5344CB8AC3E}">
        <p14:creationId xmlns:p14="http://schemas.microsoft.com/office/powerpoint/2010/main" val="34186452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00417" y="609883"/>
            <a:ext cx="3231715" cy="5632311"/>
          </a:xfrm>
          <a:prstGeom prst="rect">
            <a:avLst/>
          </a:prstGeom>
          <a:noFill/>
        </p:spPr>
        <p:txBody>
          <a:bodyPr wrap="square" rtlCol="0">
            <a:spAutoFit/>
          </a:bodyPr>
          <a:lstStyle/>
          <a:p>
            <a:pPr algn="just"/>
            <a:r>
              <a:rPr lang="es-PE" dirty="0"/>
              <a:t>En marzo del 2023 se tomó diez muestras de cloro libre residual el 30/02/2023 en los puntos finales de la red de distribución de agua de varias áreas del HNDAC, la norma indica que de las muestras tomadas en cualquier punto de la red de distribución, no deberán contener menos de 0.5 mgL</a:t>
            </a:r>
            <a:r>
              <a:rPr lang="es-PE" baseline="30000" dirty="0"/>
              <a:t>-1</a:t>
            </a:r>
            <a:r>
              <a:rPr lang="es-PE" dirty="0"/>
              <a:t> de cloro residual libre en el noventa por ciento (90%), del total de muestras tomadas durante </a:t>
            </a:r>
            <a:r>
              <a:rPr lang="es-PE" b="1" dirty="0"/>
              <a:t>este mes</a:t>
            </a:r>
            <a:r>
              <a:rPr lang="es-PE" dirty="0"/>
              <a:t> (marzo), del resultado de las muestras obtenidas el </a:t>
            </a:r>
            <a:r>
              <a:rPr lang="es-PE" b="1" dirty="0"/>
              <a:t>70%</a:t>
            </a:r>
            <a:r>
              <a:rPr lang="es-PE" dirty="0"/>
              <a:t> está dentro de los parámetros establecidos </a:t>
            </a:r>
            <a:endParaRPr lang="es-PE" sz="2000"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3569918" y="292607"/>
            <a:ext cx="8432274" cy="6266864"/>
          </a:xfrm>
          <a:prstGeom prst="rect">
            <a:avLst/>
          </a:prstGeom>
          <a:noFill/>
        </p:spPr>
      </p:pic>
    </p:spTree>
    <p:extLst>
      <p:ext uri="{BB962C8B-B14F-4D97-AF65-F5344CB8AC3E}">
        <p14:creationId xmlns:p14="http://schemas.microsoft.com/office/powerpoint/2010/main" val="10930478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5890602"/>
            <a:ext cx="2582466" cy="823500"/>
          </a:xfrm>
          <a:prstGeom prst="rect">
            <a:avLst/>
          </a:prstGeom>
        </p:spPr>
      </p:pic>
      <p:sp>
        <p:nvSpPr>
          <p:cNvPr id="4" name="CuadroTexto 3"/>
          <p:cNvSpPr txBox="1"/>
          <p:nvPr/>
        </p:nvSpPr>
        <p:spPr>
          <a:xfrm>
            <a:off x="2582466" y="5890814"/>
            <a:ext cx="9609534" cy="784830"/>
          </a:xfrm>
          <a:prstGeom prst="rect">
            <a:avLst/>
          </a:prstGeom>
          <a:noFill/>
        </p:spPr>
        <p:txBody>
          <a:bodyPr wrap="square" rtlCol="0">
            <a:spAutoFit/>
          </a:bodyPr>
          <a:lstStyle/>
          <a:p>
            <a:r>
              <a:rPr lang="es-PE" sz="1500" dirty="0" smtClean="0"/>
              <a:t>Del </a:t>
            </a:r>
            <a:r>
              <a:rPr lang="es-PE" sz="1500" dirty="0"/>
              <a:t>Monitoreo Segregación en o</a:t>
            </a:r>
            <a:r>
              <a:rPr lang="es-PE" sz="1500" dirty="0" smtClean="0"/>
              <a:t>rigen </a:t>
            </a:r>
            <a:r>
              <a:rPr lang="es-PE" sz="1500" dirty="0"/>
              <a:t>de Residuos Punzocortantes de marzo 2023 en la UPSS Consulta Externa, Hospitalización, Emergencia-Cuidados </a:t>
            </a:r>
            <a:r>
              <a:rPr lang="es-PE" sz="1500" dirty="0" smtClean="0"/>
              <a:t>Críticos, Patología Clínica, Anatomía </a:t>
            </a:r>
            <a:r>
              <a:rPr lang="es-PE" sz="1500" dirty="0"/>
              <a:t>Patológica, que evidencia que algunos servicios no están segregando en origen de manera adecuada.</a:t>
            </a:r>
          </a:p>
        </p:txBody>
      </p:sp>
      <p:pic>
        <p:nvPicPr>
          <p:cNvPr id="5" name="Imagen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0567" y="-1"/>
            <a:ext cx="9813378" cy="5852145"/>
          </a:xfrm>
          <a:prstGeom prst="rect">
            <a:avLst/>
          </a:prstGeom>
          <a:noFill/>
        </p:spPr>
      </p:pic>
    </p:spTree>
    <p:extLst>
      <p:ext uri="{BB962C8B-B14F-4D97-AF65-F5344CB8AC3E}">
        <p14:creationId xmlns:p14="http://schemas.microsoft.com/office/powerpoint/2010/main" val="2839014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72457" y="5915457"/>
            <a:ext cx="2582466" cy="823500"/>
          </a:xfrm>
          <a:prstGeom prst="rect">
            <a:avLst/>
          </a:prstGeom>
        </p:spPr>
      </p:pic>
      <p:sp>
        <p:nvSpPr>
          <p:cNvPr id="4" name="CuadroTexto 3"/>
          <p:cNvSpPr txBox="1"/>
          <p:nvPr/>
        </p:nvSpPr>
        <p:spPr>
          <a:xfrm>
            <a:off x="2870547" y="5993785"/>
            <a:ext cx="9202615" cy="646331"/>
          </a:xfrm>
          <a:prstGeom prst="rect">
            <a:avLst/>
          </a:prstGeom>
          <a:noFill/>
        </p:spPr>
        <p:txBody>
          <a:bodyPr wrap="square" rtlCol="0">
            <a:spAutoFit/>
          </a:bodyPr>
          <a:lstStyle/>
          <a:p>
            <a:r>
              <a:rPr lang="es-PE" dirty="0"/>
              <a:t>En los ambientes de hospitalización en marzo 2023 las áreas monitorizadas segregaron adecuadamente en origen a excepción del 7</a:t>
            </a:r>
            <a:r>
              <a:rPr lang="es-PE" baseline="30000" dirty="0"/>
              <a:t>mo</a:t>
            </a:r>
            <a:r>
              <a:rPr lang="es-PE" dirty="0"/>
              <a:t> B.</a:t>
            </a:r>
          </a:p>
        </p:txBody>
      </p:sp>
      <p:pic>
        <p:nvPicPr>
          <p:cNvPr id="5" name="Imagen 4"/>
          <p:cNvPicPr>
            <a:picLocks noChangeAspect="1"/>
          </p:cNvPicPr>
          <p:nvPr/>
        </p:nvPicPr>
        <p:blipFill>
          <a:blip r:embed="rId3"/>
          <a:stretch>
            <a:fillRect/>
          </a:stretch>
        </p:blipFill>
        <p:spPr>
          <a:xfrm>
            <a:off x="2754923" y="106343"/>
            <a:ext cx="8630433" cy="5489951"/>
          </a:xfrm>
          <a:prstGeom prst="rect">
            <a:avLst/>
          </a:prstGeom>
        </p:spPr>
      </p:pic>
    </p:spTree>
    <p:extLst>
      <p:ext uri="{BB962C8B-B14F-4D97-AF65-F5344CB8AC3E}">
        <p14:creationId xmlns:p14="http://schemas.microsoft.com/office/powerpoint/2010/main" val="28988558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72457" y="5915457"/>
            <a:ext cx="2582466" cy="823500"/>
          </a:xfrm>
          <a:prstGeom prst="rect">
            <a:avLst/>
          </a:prstGeom>
        </p:spPr>
      </p:pic>
      <p:pic>
        <p:nvPicPr>
          <p:cNvPr id="4" name="Imagen 3"/>
          <p:cNvPicPr>
            <a:picLocks noChangeAspect="1"/>
          </p:cNvPicPr>
          <p:nvPr/>
        </p:nvPicPr>
        <p:blipFill>
          <a:blip r:embed="rId3"/>
          <a:stretch>
            <a:fillRect/>
          </a:stretch>
        </p:blipFill>
        <p:spPr>
          <a:xfrm>
            <a:off x="2617940" y="117486"/>
            <a:ext cx="8204547" cy="5673441"/>
          </a:xfrm>
          <a:prstGeom prst="rect">
            <a:avLst/>
          </a:prstGeom>
        </p:spPr>
      </p:pic>
      <p:sp>
        <p:nvSpPr>
          <p:cNvPr id="5" name="Rectángulo 4"/>
          <p:cNvSpPr/>
          <p:nvPr/>
        </p:nvSpPr>
        <p:spPr>
          <a:xfrm>
            <a:off x="2872636" y="5976694"/>
            <a:ext cx="9152350" cy="701026"/>
          </a:xfrm>
          <a:prstGeom prst="rect">
            <a:avLst/>
          </a:prstGeom>
        </p:spPr>
        <p:txBody>
          <a:bodyPr wrap="square">
            <a:spAutoFit/>
          </a:bodyPr>
          <a:lstStyle/>
          <a:p>
            <a:pPr algn="just">
              <a:lnSpc>
                <a:spcPct val="115000"/>
              </a:lnSpc>
              <a:spcAft>
                <a:spcPts val="0"/>
              </a:spcAft>
            </a:pPr>
            <a:r>
              <a:rPr lang="es-PE" dirty="0"/>
              <a:t>En DECC se logró parcialmente la segregación en origen de residuos punzocortante en Emergencia Pediátrica y Emergencia </a:t>
            </a:r>
            <a:r>
              <a:rPr lang="es-PE" dirty="0" err="1"/>
              <a:t>Gineco-obstetrica</a:t>
            </a:r>
            <a:r>
              <a:rPr lang="es-PE" dirty="0"/>
              <a:t>.</a:t>
            </a:r>
          </a:p>
        </p:txBody>
      </p:sp>
    </p:spTree>
    <p:extLst>
      <p:ext uri="{BB962C8B-B14F-4D97-AF65-F5344CB8AC3E}">
        <p14:creationId xmlns:p14="http://schemas.microsoft.com/office/powerpoint/2010/main" val="8386296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72457" y="5915457"/>
            <a:ext cx="2582466" cy="823500"/>
          </a:xfrm>
          <a:prstGeom prst="rect">
            <a:avLst/>
          </a:prstGeom>
        </p:spPr>
      </p:pic>
      <p:pic>
        <p:nvPicPr>
          <p:cNvPr id="3" name="Imagen 2"/>
          <p:cNvPicPr>
            <a:picLocks noChangeAspect="1"/>
          </p:cNvPicPr>
          <p:nvPr/>
        </p:nvPicPr>
        <p:blipFill>
          <a:blip r:embed="rId3"/>
          <a:stretch>
            <a:fillRect/>
          </a:stretch>
        </p:blipFill>
        <p:spPr>
          <a:xfrm>
            <a:off x="1921495" y="0"/>
            <a:ext cx="9715184" cy="5789752"/>
          </a:xfrm>
          <a:prstGeom prst="rect">
            <a:avLst/>
          </a:prstGeom>
        </p:spPr>
      </p:pic>
      <p:sp>
        <p:nvSpPr>
          <p:cNvPr id="4" name="Rectángulo 3"/>
          <p:cNvSpPr/>
          <p:nvPr/>
        </p:nvSpPr>
        <p:spPr>
          <a:xfrm>
            <a:off x="2872636" y="5865542"/>
            <a:ext cx="9164876" cy="923330"/>
          </a:xfrm>
          <a:prstGeom prst="rect">
            <a:avLst/>
          </a:prstGeom>
        </p:spPr>
        <p:txBody>
          <a:bodyPr wrap="square">
            <a:spAutoFit/>
          </a:bodyPr>
          <a:lstStyle/>
          <a:p>
            <a:r>
              <a:rPr lang="es-PE" dirty="0"/>
              <a:t>En el Departamento de Patología Clínica y Anatomía Patológica, se requiere nuevas estrategias para una adecuada segregación en origen en laboratorio de emergencia</a:t>
            </a:r>
          </a:p>
        </p:txBody>
      </p:sp>
    </p:spTree>
    <p:extLst>
      <p:ext uri="{BB962C8B-B14F-4D97-AF65-F5344CB8AC3E}">
        <p14:creationId xmlns:p14="http://schemas.microsoft.com/office/powerpoint/2010/main" val="4287911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1624" y="1762373"/>
            <a:ext cx="11790836" cy="3941786"/>
          </a:xfrm>
        </p:spPr>
        <p:txBody>
          <a:bodyPr>
            <a:noAutofit/>
          </a:bodyPr>
          <a:lstStyle/>
          <a:p>
            <a:pPr algn="ctr"/>
            <a:r>
              <a:rPr lang="es-PE" sz="3200" i="1" dirty="0" smtClean="0"/>
              <a:t>“Desde </a:t>
            </a:r>
            <a:r>
              <a:rPr lang="es-PE" sz="3200" i="1" dirty="0"/>
              <a:t>acontecimientos como la fatídica peste negra, la epidemia de cólera en el Londres de 1854 con John Snow, la propuesta del modelo explicativo de Leavell y Clark con la historia natural de la enfermedad o los aportes del estudio de Framingham, la epidemiología ha tenido un protagonismo trascendental en el amplio y sinuoso campo de la medicina. A su vez, se ha caracterizado por afrontar grandes retos, romper paradigmas, replantear los modelos y por trazar nuevas líneas de </a:t>
            </a:r>
            <a:r>
              <a:rPr lang="es-PE" sz="3200" i="1" dirty="0" smtClean="0"/>
              <a:t>pensamiento</a:t>
            </a:r>
            <a:r>
              <a:rPr lang="es-PE" sz="3200" i="1" baseline="30000" dirty="0" smtClean="0">
                <a:solidFill>
                  <a:schemeClr val="accent5">
                    <a:lumMod val="75000"/>
                  </a:schemeClr>
                </a:solidFill>
              </a:rPr>
              <a:t>”</a:t>
            </a:r>
            <a:r>
              <a:rPr lang="es-PE" sz="2000" i="1" baseline="30000" dirty="0" smtClean="0">
                <a:solidFill>
                  <a:schemeClr val="accent5">
                    <a:lumMod val="75000"/>
                  </a:schemeClr>
                </a:solidFill>
              </a:rPr>
              <a:t>1</a:t>
            </a:r>
            <a:r>
              <a:rPr lang="es-PE" sz="3600" baseline="30000" dirty="0" smtClean="0">
                <a:solidFill>
                  <a:schemeClr val="accent5">
                    <a:lumMod val="75000"/>
                  </a:schemeClr>
                </a:solidFill>
              </a:rPr>
              <a:t>.</a:t>
            </a:r>
            <a:r>
              <a:rPr lang="es-PE" sz="3600" dirty="0" smtClean="0">
                <a:solidFill>
                  <a:schemeClr val="accent5">
                    <a:lumMod val="75000"/>
                  </a:schemeClr>
                </a:solidFill>
              </a:rPr>
              <a:t/>
            </a:r>
            <a:br>
              <a:rPr lang="es-PE" sz="3600" dirty="0" smtClean="0">
                <a:solidFill>
                  <a:schemeClr val="accent5">
                    <a:lumMod val="75000"/>
                  </a:schemeClr>
                </a:solidFill>
              </a:rPr>
            </a:br>
            <a:r>
              <a:rPr lang="es-PE" sz="2000" baseline="30000" dirty="0" smtClean="0">
                <a:solidFill>
                  <a:schemeClr val="accent5">
                    <a:lumMod val="75000"/>
                  </a:schemeClr>
                </a:solidFill>
              </a:rPr>
              <a:t>1</a:t>
            </a:r>
            <a:r>
              <a:rPr lang="es-PE" sz="1400" dirty="0">
                <a:solidFill>
                  <a:schemeClr val="accent5">
                    <a:lumMod val="75000"/>
                  </a:schemeClr>
                </a:solidFill>
              </a:rPr>
              <a:t>Rodríguez Gómez, Rodolfo (2015). La reinvención de la epidemiología a la luz de las nuevas tecnologías. </a:t>
            </a:r>
            <a:r>
              <a:rPr lang="es-PE" sz="1400" dirty="0" smtClean="0">
                <a:solidFill>
                  <a:schemeClr val="accent5">
                    <a:lumMod val="75000"/>
                  </a:schemeClr>
                </a:solidFill>
              </a:rPr>
              <a:t/>
            </a:r>
            <a:br>
              <a:rPr lang="es-PE" sz="1400" dirty="0" smtClean="0">
                <a:solidFill>
                  <a:schemeClr val="accent5">
                    <a:lumMod val="75000"/>
                  </a:schemeClr>
                </a:solidFill>
              </a:rPr>
            </a:br>
            <a:r>
              <a:rPr lang="es-PE" sz="1400" dirty="0" smtClean="0">
                <a:solidFill>
                  <a:schemeClr val="accent5">
                    <a:lumMod val="75000"/>
                  </a:schemeClr>
                </a:solidFill>
              </a:rPr>
              <a:t>Revista </a:t>
            </a:r>
            <a:r>
              <a:rPr lang="es-PE" sz="1400" dirty="0">
                <a:solidFill>
                  <a:schemeClr val="accent5">
                    <a:lumMod val="75000"/>
                  </a:schemeClr>
                </a:solidFill>
              </a:rPr>
              <a:t>Ciencias de la Salud, 13(2), 293-301.</a:t>
            </a:r>
            <a:r>
              <a:rPr lang="en-US" sz="1400" dirty="0" smtClean="0">
                <a:solidFill>
                  <a:schemeClr val="accent5">
                    <a:lumMod val="75000"/>
                  </a:schemeClr>
                </a:solidFill>
              </a:rPr>
              <a:t>. </a:t>
            </a:r>
            <a:r>
              <a:rPr lang="es-PE" sz="3600" dirty="0" smtClean="0">
                <a:solidFill>
                  <a:schemeClr val="accent5">
                    <a:lumMod val="75000"/>
                  </a:schemeClr>
                </a:solidFill>
              </a:rPr>
              <a:t/>
            </a:r>
            <a:br>
              <a:rPr lang="es-PE" sz="3600" dirty="0" smtClean="0">
                <a:solidFill>
                  <a:schemeClr val="accent5">
                    <a:lumMod val="75000"/>
                  </a:schemeClr>
                </a:solidFill>
              </a:rPr>
            </a:br>
            <a:endParaRPr lang="es-PE" sz="3600" dirty="0">
              <a:solidFill>
                <a:schemeClr val="accent5">
                  <a:lumMod val="75000"/>
                </a:schemeClr>
              </a:solidFill>
            </a:endParaRPr>
          </a:p>
        </p:txBody>
      </p:sp>
      <p:sp>
        <p:nvSpPr>
          <p:cNvPr id="3" name="Rectángulo 2"/>
          <p:cNvSpPr/>
          <p:nvPr/>
        </p:nvSpPr>
        <p:spPr>
          <a:xfrm>
            <a:off x="781963" y="131157"/>
            <a:ext cx="11014702" cy="1631216"/>
          </a:xfrm>
          <a:prstGeom prst="rect">
            <a:avLst/>
          </a:prstGeom>
          <a:noFill/>
        </p:spPr>
        <p:txBody>
          <a:bodyPr wrap="square" lIns="91440" tIns="45720" rIns="91440" bIns="45720">
            <a:spAutoFit/>
          </a:bodyPr>
          <a:lstStyle/>
          <a:p>
            <a:pPr algn="ctr"/>
            <a:r>
              <a:rPr lang="es-PE" sz="5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COMPOMENTE </a:t>
            </a:r>
            <a:r>
              <a:rPr lang="es-PE" sz="5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DE VIGILANCIA EPIDEMIOLOGICA</a:t>
            </a:r>
            <a:endParaRPr lang="es-ES" sz="5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213666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7149" y="115719"/>
            <a:ext cx="10115311" cy="1325563"/>
          </a:xfrm>
        </p:spPr>
        <p:txBody>
          <a:bodyPr>
            <a:normAutofit/>
          </a:bodyPr>
          <a:lstStyle/>
          <a:p>
            <a:r>
              <a:rPr lang="es-PE" sz="3800" b="1" dirty="0" smtClean="0">
                <a:solidFill>
                  <a:schemeClr val="accent6">
                    <a:lumMod val="75000"/>
                  </a:schemeClr>
                </a:solidFill>
              </a:rPr>
              <a:t>Enfermedades o daños sujetos a vigilancia Epidemiológica</a:t>
            </a:r>
            <a:endParaRPr lang="es-PE" sz="3800" b="1" dirty="0">
              <a:solidFill>
                <a:schemeClr val="accent6">
                  <a:lumMod val="75000"/>
                </a:schemeClr>
              </a:solidFill>
            </a:endParaRPr>
          </a:p>
        </p:txBody>
      </p:sp>
      <p:sp>
        <p:nvSpPr>
          <p:cNvPr id="5" name="Rectángulo 4"/>
          <p:cNvSpPr/>
          <p:nvPr/>
        </p:nvSpPr>
        <p:spPr>
          <a:xfrm>
            <a:off x="1352503" y="6375146"/>
            <a:ext cx="3595278" cy="369332"/>
          </a:xfrm>
          <a:prstGeom prst="rect">
            <a:avLst/>
          </a:prstGeom>
        </p:spPr>
        <p:txBody>
          <a:bodyPr wrap="square">
            <a:spAutoFit/>
          </a:bodyPr>
          <a:lstStyle/>
          <a:p>
            <a:r>
              <a:rPr lang="es-PE" dirty="0"/>
              <a:t>Fuente: </a:t>
            </a:r>
            <a:r>
              <a:rPr lang="es-PE" dirty="0" smtClean="0"/>
              <a:t>NOTI SP OESA.HNDAC</a:t>
            </a:r>
            <a:endParaRPr lang="es-PE" dirty="0"/>
          </a:p>
        </p:txBody>
      </p:sp>
      <p:pic>
        <p:nvPicPr>
          <p:cNvPr id="7" name="Imagen 6"/>
          <p:cNvPicPr>
            <a:picLocks noChangeAspect="1"/>
          </p:cNvPicPr>
          <p:nvPr/>
        </p:nvPicPr>
        <p:blipFill>
          <a:blip r:embed="rId2"/>
          <a:stretch>
            <a:fillRect/>
          </a:stretch>
        </p:blipFill>
        <p:spPr>
          <a:xfrm>
            <a:off x="1064714" y="1441282"/>
            <a:ext cx="10922612" cy="4533633"/>
          </a:xfrm>
          <a:prstGeom prst="rect">
            <a:avLst/>
          </a:prstGeom>
        </p:spPr>
      </p:pic>
    </p:spTree>
    <p:extLst>
      <p:ext uri="{BB962C8B-B14F-4D97-AF65-F5344CB8AC3E}">
        <p14:creationId xmlns:p14="http://schemas.microsoft.com/office/powerpoint/2010/main" val="220392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12344" y="4147417"/>
            <a:ext cx="2342965" cy="2308324"/>
          </a:xfrm>
          <a:prstGeom prst="rect">
            <a:avLst/>
          </a:prstGeom>
          <a:noFill/>
        </p:spPr>
        <p:txBody>
          <a:bodyPr wrap="square" rtlCol="0">
            <a:spAutoFit/>
          </a:bodyPr>
          <a:lstStyle/>
          <a:p>
            <a:pPr algn="just"/>
            <a:r>
              <a:rPr lang="es-PE" dirty="0"/>
              <a:t>Las diarreas se asocian directamente con las </a:t>
            </a:r>
            <a:r>
              <a:rPr lang="es-PE" dirty="0" smtClean="0"/>
              <a:t>altas temperaturas</a:t>
            </a:r>
            <a:r>
              <a:rPr lang="es-PE" dirty="0"/>
              <a:t>, </a:t>
            </a:r>
            <a:r>
              <a:rPr lang="es-PE" dirty="0" smtClean="0"/>
              <a:t>en HNDAC en menor 1 año estamos en zona de éxito. </a:t>
            </a:r>
          </a:p>
        </p:txBody>
      </p:sp>
      <p:sp>
        <p:nvSpPr>
          <p:cNvPr id="4" name="CuadroTexto 3"/>
          <p:cNvSpPr txBox="1"/>
          <p:nvPr/>
        </p:nvSpPr>
        <p:spPr>
          <a:xfrm>
            <a:off x="174766" y="411103"/>
            <a:ext cx="2380543" cy="3416320"/>
          </a:xfrm>
          <a:prstGeom prst="rect">
            <a:avLst/>
          </a:prstGeom>
          <a:noFill/>
        </p:spPr>
        <p:txBody>
          <a:bodyPr wrap="square" rtlCol="0">
            <a:spAutoFit/>
          </a:bodyPr>
          <a:lstStyle/>
          <a:p>
            <a:pPr algn="just"/>
            <a:r>
              <a:rPr lang="es-PE" dirty="0"/>
              <a:t>A nivel Regional a la SE 13-2023, han</a:t>
            </a:r>
          </a:p>
          <a:p>
            <a:pPr algn="just"/>
            <a:r>
              <a:rPr lang="es-PE" dirty="0"/>
              <a:t>sido notificados 21,316 episodios de</a:t>
            </a:r>
          </a:p>
          <a:p>
            <a:pPr algn="just"/>
            <a:r>
              <a:rPr lang="es-PE" dirty="0" err="1"/>
              <a:t>EDAs</a:t>
            </a:r>
            <a:r>
              <a:rPr lang="es-PE" dirty="0"/>
              <a:t> Acuosas por nuestras unidades</a:t>
            </a:r>
          </a:p>
          <a:p>
            <a:pPr algn="just"/>
            <a:r>
              <a:rPr lang="es-PE" dirty="0"/>
              <a:t>notificantes, superior en 60.3% en</a:t>
            </a:r>
          </a:p>
          <a:p>
            <a:pPr algn="just"/>
            <a:r>
              <a:rPr lang="es-PE" dirty="0"/>
              <a:t>relación al mismo periodo del año</a:t>
            </a:r>
          </a:p>
          <a:p>
            <a:pPr algn="just"/>
            <a:r>
              <a:rPr lang="es-PE" dirty="0"/>
              <a:t>anterior.</a:t>
            </a:r>
          </a:p>
        </p:txBody>
      </p:sp>
      <p:pic>
        <p:nvPicPr>
          <p:cNvPr id="5" name="Imagen 4"/>
          <p:cNvPicPr>
            <a:picLocks noChangeAspect="1"/>
          </p:cNvPicPr>
          <p:nvPr/>
        </p:nvPicPr>
        <p:blipFill>
          <a:blip r:embed="rId2"/>
          <a:stretch>
            <a:fillRect/>
          </a:stretch>
        </p:blipFill>
        <p:spPr>
          <a:xfrm>
            <a:off x="2653277" y="546622"/>
            <a:ext cx="9315495" cy="6090432"/>
          </a:xfrm>
          <a:prstGeom prst="rect">
            <a:avLst/>
          </a:prstGeom>
        </p:spPr>
      </p:pic>
    </p:spTree>
    <p:extLst>
      <p:ext uri="{BB962C8B-B14F-4D97-AF65-F5344CB8AC3E}">
        <p14:creationId xmlns:p14="http://schemas.microsoft.com/office/powerpoint/2010/main" val="2841126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75364" y="191372"/>
            <a:ext cx="2300603" cy="6186309"/>
          </a:xfrm>
          <a:prstGeom prst="rect">
            <a:avLst/>
          </a:prstGeom>
          <a:noFill/>
        </p:spPr>
        <p:txBody>
          <a:bodyPr wrap="square" rtlCol="0">
            <a:spAutoFit/>
          </a:bodyPr>
          <a:lstStyle/>
          <a:p>
            <a:r>
              <a:rPr lang="es-PE" dirty="0" smtClean="0"/>
              <a:t>La aparición </a:t>
            </a:r>
            <a:r>
              <a:rPr lang="es-PE" dirty="0"/>
              <a:t>de </a:t>
            </a:r>
            <a:r>
              <a:rPr lang="es-PE" dirty="0" smtClean="0"/>
              <a:t>altas temperaturas </a:t>
            </a:r>
            <a:r>
              <a:rPr lang="es-PE" dirty="0"/>
              <a:t>y la escasez de</a:t>
            </a:r>
          </a:p>
          <a:p>
            <a:r>
              <a:rPr lang="es-PE" dirty="0"/>
              <a:t>agua favorecen la aparición del patógeno o </a:t>
            </a:r>
            <a:r>
              <a:rPr lang="es-PE" dirty="0" smtClean="0"/>
              <a:t>parásito, </a:t>
            </a:r>
            <a:r>
              <a:rPr lang="es-PE" dirty="0"/>
              <a:t>acelera el crecimiento bacteriano y, junto con los</a:t>
            </a:r>
          </a:p>
          <a:p>
            <a:r>
              <a:rPr lang="es-PE" dirty="0"/>
              <a:t>factores conductuales de la persona, hacen que el patógeno</a:t>
            </a:r>
          </a:p>
          <a:p>
            <a:r>
              <a:rPr lang="es-PE" dirty="0"/>
              <a:t>entre en contacto con el huésped para causar estragos en el</a:t>
            </a:r>
          </a:p>
          <a:p>
            <a:r>
              <a:rPr lang="es-PE" dirty="0" smtClean="0"/>
              <a:t>Individuo.</a:t>
            </a:r>
          </a:p>
          <a:p>
            <a:r>
              <a:rPr lang="es-PE" dirty="0" smtClean="0"/>
              <a:t>En </a:t>
            </a:r>
            <a:r>
              <a:rPr lang="es-PE" dirty="0"/>
              <a:t>HNDAC </a:t>
            </a:r>
            <a:r>
              <a:rPr lang="es-PE" dirty="0" smtClean="0"/>
              <a:t>de 1 a 4 años estamos </a:t>
            </a:r>
            <a:r>
              <a:rPr lang="es-PE" dirty="0"/>
              <a:t>en zona de éxito. </a:t>
            </a:r>
          </a:p>
        </p:txBody>
      </p:sp>
      <p:pic>
        <p:nvPicPr>
          <p:cNvPr id="4" name="Imagen 3"/>
          <p:cNvPicPr>
            <a:picLocks noChangeAspect="1"/>
          </p:cNvPicPr>
          <p:nvPr/>
        </p:nvPicPr>
        <p:blipFill>
          <a:blip r:embed="rId2"/>
          <a:stretch>
            <a:fillRect/>
          </a:stretch>
        </p:blipFill>
        <p:spPr>
          <a:xfrm>
            <a:off x="2475966" y="191372"/>
            <a:ext cx="9605541" cy="6372266"/>
          </a:xfrm>
          <a:prstGeom prst="rect">
            <a:avLst/>
          </a:prstGeom>
        </p:spPr>
      </p:pic>
    </p:spTree>
    <p:extLst>
      <p:ext uri="{BB962C8B-B14F-4D97-AF65-F5344CB8AC3E}">
        <p14:creationId xmlns:p14="http://schemas.microsoft.com/office/powerpoint/2010/main" val="8087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86158" y="1232175"/>
            <a:ext cx="2068944" cy="5355312"/>
          </a:xfrm>
          <a:prstGeom prst="rect">
            <a:avLst/>
          </a:prstGeom>
        </p:spPr>
        <p:txBody>
          <a:bodyPr wrap="square">
            <a:spAutoFit/>
          </a:bodyPr>
          <a:lstStyle/>
          <a:p>
            <a:r>
              <a:rPr lang="es-PE" dirty="0"/>
              <a:t>El crecimiento de la población mundial ha incrementado la demanda de agua, por otro lado, el cambio climático nos muestra que las fuentes de agua que antes eran seguras actualmente ya no lo son</a:t>
            </a:r>
            <a:r>
              <a:rPr lang="es-PE" dirty="0" smtClean="0"/>
              <a:t>.</a:t>
            </a:r>
          </a:p>
          <a:p>
            <a:r>
              <a:rPr lang="es-PE" dirty="0" smtClean="0"/>
              <a:t>En </a:t>
            </a:r>
            <a:r>
              <a:rPr lang="es-PE" dirty="0"/>
              <a:t>HNDAC en </a:t>
            </a:r>
            <a:r>
              <a:rPr lang="es-PE" dirty="0" smtClean="0"/>
              <a:t>mayores 5 años </a:t>
            </a:r>
            <a:r>
              <a:rPr lang="es-PE" dirty="0"/>
              <a:t>estamos en zona de éxito. </a:t>
            </a:r>
          </a:p>
          <a:p>
            <a:endParaRPr lang="es-PE" dirty="0"/>
          </a:p>
        </p:txBody>
      </p:sp>
      <p:pic>
        <p:nvPicPr>
          <p:cNvPr id="4" name="Imagen 3"/>
          <p:cNvPicPr>
            <a:picLocks noChangeAspect="1"/>
          </p:cNvPicPr>
          <p:nvPr/>
        </p:nvPicPr>
        <p:blipFill>
          <a:blip r:embed="rId2"/>
          <a:stretch>
            <a:fillRect/>
          </a:stretch>
        </p:blipFill>
        <p:spPr>
          <a:xfrm>
            <a:off x="2486249" y="308627"/>
            <a:ext cx="9603700" cy="6278859"/>
          </a:xfrm>
          <a:prstGeom prst="rect">
            <a:avLst/>
          </a:prstGeom>
        </p:spPr>
      </p:pic>
    </p:spTree>
    <p:extLst>
      <p:ext uri="{BB962C8B-B14F-4D97-AF65-F5344CB8AC3E}">
        <p14:creationId xmlns:p14="http://schemas.microsoft.com/office/powerpoint/2010/main" val="300504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46176" y="5760984"/>
            <a:ext cx="11803862" cy="923330"/>
          </a:xfrm>
          <a:prstGeom prst="rect">
            <a:avLst/>
          </a:prstGeom>
          <a:noFill/>
        </p:spPr>
        <p:txBody>
          <a:bodyPr wrap="square" rtlCol="0">
            <a:spAutoFit/>
          </a:bodyPr>
          <a:lstStyle/>
          <a:p>
            <a:pPr algn="just"/>
            <a:r>
              <a:rPr lang="es-PE" dirty="0" smtClean="0"/>
              <a:t>La Vigilancia de febriles es sensible y busca detectar oportunamente incrementos </a:t>
            </a:r>
            <a:r>
              <a:rPr lang="es-PE" dirty="0"/>
              <a:t>de </a:t>
            </a:r>
            <a:r>
              <a:rPr lang="es-PE" dirty="0" smtClean="0"/>
              <a:t>febriles para </a:t>
            </a:r>
            <a:r>
              <a:rPr lang="es-PE" dirty="0"/>
              <a:t>investigar la </a:t>
            </a:r>
            <a:r>
              <a:rPr lang="es-PE" dirty="0" smtClean="0"/>
              <a:t>posible detección </a:t>
            </a:r>
            <a:r>
              <a:rPr lang="es-PE" dirty="0"/>
              <a:t>de la </a:t>
            </a:r>
            <a:r>
              <a:rPr lang="es-PE" dirty="0" smtClean="0"/>
              <a:t>circulación de </a:t>
            </a:r>
            <a:r>
              <a:rPr lang="es-PE" dirty="0"/>
              <a:t>etiologías entre </a:t>
            </a:r>
            <a:r>
              <a:rPr lang="es-PE" dirty="0" smtClean="0"/>
              <a:t>ellas enfermedades respiratoria y por </a:t>
            </a:r>
            <a:r>
              <a:rPr lang="es-PE" dirty="0" err="1" smtClean="0"/>
              <a:t>arbovirus</a:t>
            </a:r>
            <a:endParaRPr lang="es-PE" dirty="0"/>
          </a:p>
        </p:txBody>
      </p:sp>
      <p:pic>
        <p:nvPicPr>
          <p:cNvPr id="2" name="Imagen 1"/>
          <p:cNvPicPr>
            <a:picLocks noChangeAspect="1"/>
          </p:cNvPicPr>
          <p:nvPr/>
        </p:nvPicPr>
        <p:blipFill>
          <a:blip r:embed="rId2"/>
          <a:stretch>
            <a:fillRect/>
          </a:stretch>
        </p:blipFill>
        <p:spPr>
          <a:xfrm>
            <a:off x="246176" y="275573"/>
            <a:ext cx="11803862" cy="5085565"/>
          </a:xfrm>
          <a:prstGeom prst="rect">
            <a:avLst/>
          </a:prstGeom>
        </p:spPr>
      </p:pic>
    </p:spTree>
    <p:extLst>
      <p:ext uri="{BB962C8B-B14F-4D97-AF65-F5344CB8AC3E}">
        <p14:creationId xmlns:p14="http://schemas.microsoft.com/office/powerpoint/2010/main" val="981871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2815" t="31024" r="13302" b="16521"/>
          <a:stretch/>
        </p:blipFill>
        <p:spPr>
          <a:xfrm>
            <a:off x="1197133" y="639243"/>
            <a:ext cx="10222574" cy="5246256"/>
          </a:xfrm>
          <a:prstGeom prst="rect">
            <a:avLst/>
          </a:prstGeom>
        </p:spPr>
      </p:pic>
    </p:spTree>
    <p:extLst>
      <p:ext uri="{BB962C8B-B14F-4D97-AF65-F5344CB8AC3E}">
        <p14:creationId xmlns:p14="http://schemas.microsoft.com/office/powerpoint/2010/main" val="1166044112"/>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799</TotalTime>
  <Words>1305</Words>
  <Application>Microsoft Office PowerPoint</Application>
  <PresentationFormat>Panorámica</PresentationFormat>
  <Paragraphs>130</Paragraphs>
  <Slides>28</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28</vt:i4>
      </vt:variant>
    </vt:vector>
  </HeadingPairs>
  <TitlesOfParts>
    <vt:vector size="38" baseType="lpstr">
      <vt:lpstr>Andalus</vt:lpstr>
      <vt:lpstr>Arial</vt:lpstr>
      <vt:lpstr>Arial Black</vt:lpstr>
      <vt:lpstr>Arial Narrow</vt:lpstr>
      <vt:lpstr>Calibri</vt:lpstr>
      <vt:lpstr>Calibri Light</vt:lpstr>
      <vt:lpstr>Century Gothic</vt:lpstr>
      <vt:lpstr>Times New Roman</vt:lpstr>
      <vt:lpstr>Wingdings 3</vt:lpstr>
      <vt:lpstr>Espiral</vt:lpstr>
      <vt:lpstr>Reporte Epidemiológico</vt:lpstr>
      <vt:lpstr>Presentación de PowerPoint</vt:lpstr>
      <vt:lpstr>“Desde acontecimientos como la fatídica peste negra, la epidemia de cólera en el Londres de 1854 con John Snow, la propuesta del modelo explicativo de Leavell y Clark con la historia natural de la enfermedad o los aportes del estudio de Framingham, la epidemiología ha tenido un protagonismo trascendental en el amplio y sinuoso campo de la medicina. A su vez, se ha caracterizado por afrontar grandes retos, romper paradigmas, replantear los modelos y por trazar nuevas líneas de pensamiento”1. 1Rodríguez Gómez, Rodolfo (2015). La reinvención de la epidemiología a la luz de las nuevas tecnologías.  Revista Ciencias de la Salud, 13(2), 293-301..  </vt:lpstr>
      <vt:lpstr>Enfermedades o daños sujetos a vigilancia Epidemiológica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 </vt:lpstr>
      <vt:lpstr> </vt:lpstr>
      <vt:lpstr>COMPOMENTE DE SALUD AMBIENTAL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Silvia Mendocilla Garcia</dc:creator>
  <cp:lastModifiedBy>Milagros Obregon</cp:lastModifiedBy>
  <cp:revision>56</cp:revision>
  <dcterms:created xsi:type="dcterms:W3CDTF">2023-03-08T16:33:08Z</dcterms:created>
  <dcterms:modified xsi:type="dcterms:W3CDTF">2023-04-14T16:07:16Z</dcterms:modified>
</cp:coreProperties>
</file>