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7"/>
  </p:notesMasterIdLst>
  <p:sldIdLst>
    <p:sldId id="262" r:id="rId2"/>
    <p:sldId id="284" r:id="rId3"/>
    <p:sldId id="274" r:id="rId4"/>
    <p:sldId id="288" r:id="rId5"/>
    <p:sldId id="301" r:id="rId6"/>
    <p:sldId id="282" r:id="rId7"/>
    <p:sldId id="281" r:id="rId8"/>
    <p:sldId id="283" r:id="rId9"/>
    <p:sldId id="263" r:id="rId10"/>
    <p:sldId id="285" r:id="rId11"/>
    <p:sldId id="302" r:id="rId12"/>
    <p:sldId id="303" r:id="rId13"/>
    <p:sldId id="298" r:id="rId14"/>
    <p:sldId id="287" r:id="rId15"/>
    <p:sldId id="304" r:id="rId16"/>
    <p:sldId id="289" r:id="rId17"/>
    <p:sldId id="290" r:id="rId18"/>
    <p:sldId id="291" r:id="rId19"/>
    <p:sldId id="292" r:id="rId20"/>
    <p:sldId id="293" r:id="rId21"/>
    <p:sldId id="295" r:id="rId22"/>
    <p:sldId id="296" r:id="rId23"/>
    <p:sldId id="297" r:id="rId24"/>
    <p:sldId id="306" r:id="rId25"/>
    <p:sldId id="305" r:id="rId26"/>
    <p:sldId id="307" r:id="rId27"/>
    <p:sldId id="308" r:id="rId28"/>
    <p:sldId id="273" r:id="rId29"/>
    <p:sldId id="309" r:id="rId30"/>
    <p:sldId id="310" r:id="rId31"/>
    <p:sldId id="268" r:id="rId32"/>
    <p:sldId id="269" r:id="rId33"/>
    <p:sldId id="270" r:id="rId34"/>
    <p:sldId id="271" r:id="rId35"/>
    <p:sldId id="299"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gros Obregon" initials="MO" lastIdx="0" clrIdx="0">
    <p:extLst>
      <p:ext uri="{19B8F6BF-5375-455C-9EA6-DF929625EA0E}">
        <p15:presenceInfo xmlns:p15="http://schemas.microsoft.com/office/powerpoint/2012/main" userId="Milagros Obreg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926" autoAdjust="0"/>
  </p:normalViewPr>
  <p:slideViewPr>
    <p:cSldViewPr snapToGrid="0">
      <p:cViewPr varScale="1">
        <p:scale>
          <a:sx n="81" d="100"/>
          <a:sy n="81" d="100"/>
        </p:scale>
        <p:origin x="126" y="564"/>
      </p:cViewPr>
      <p:guideLst/>
    </p:cSldViewPr>
  </p:slideViewPr>
  <p:notesTextViewPr>
    <p:cViewPr>
      <p:scale>
        <a:sx n="1" d="1"/>
        <a:sy n="1" d="1"/>
      </p:scale>
      <p:origin x="0" y="0"/>
    </p:cViewPr>
  </p:notesTextViewPr>
  <p:sorterViewPr>
    <p:cViewPr varScale="1">
      <p:scale>
        <a:sx n="100" d="100"/>
        <a:sy n="100" d="100"/>
      </p:scale>
      <p:origin x="0" y="-6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BABREGU\Desktop\RRSS-%20VECTO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r>
              <a:rPr lang="en-US" sz="1600"/>
              <a:t>Resultado de pruebas Antigenas de casos sospechosos de COVID-19 HNDAC ala Semana N° 15-2023</a:t>
            </a:r>
          </a:p>
        </c:rich>
      </c:tx>
      <c:layout/>
      <c:overlay val="0"/>
      <c:spPr>
        <a:noFill/>
        <a:ln>
          <a:noFill/>
        </a:ln>
        <a:effectLst/>
      </c:spPr>
      <c:txPr>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Graficos!$A$4</c:f>
              <c:strCache>
                <c:ptCount val="1"/>
                <c:pt idx="0">
                  <c:v>POSITIVO</c:v>
                </c:pt>
              </c:strCache>
            </c:strRef>
          </c:tx>
          <c:spPr>
            <a:gradFill rotWithShape="1">
              <a:gsLst>
                <a:gs pos="0">
                  <a:schemeClr val="accent1">
                    <a:tint val="62000"/>
                    <a:hueMod val="94000"/>
                    <a:satMod val="140000"/>
                    <a:lumMod val="110000"/>
                  </a:schemeClr>
                </a:gs>
                <a:gs pos="100000">
                  <a:schemeClr val="accent1">
                    <a:tint val="84000"/>
                    <a:satMod val="160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Graficos!$B$3:$P$3</c:f>
              <c:strCache>
                <c:ptCount val="15"/>
                <c:pt idx="0">
                  <c:v>SEMANA 1</c:v>
                </c:pt>
                <c:pt idx="1">
                  <c:v>SEMANA 2</c:v>
                </c:pt>
                <c:pt idx="2">
                  <c:v>SEMANA 3</c:v>
                </c:pt>
                <c:pt idx="3">
                  <c:v>SEMANA 4</c:v>
                </c:pt>
                <c:pt idx="4">
                  <c:v>SEMANA 5 </c:v>
                </c:pt>
                <c:pt idx="5">
                  <c:v>SEMANA 6 </c:v>
                </c:pt>
                <c:pt idx="6">
                  <c:v>SEMANA 7</c:v>
                </c:pt>
                <c:pt idx="7">
                  <c:v>SEMANA 8</c:v>
                </c:pt>
                <c:pt idx="8">
                  <c:v>SEMANA 9</c:v>
                </c:pt>
                <c:pt idx="9">
                  <c:v>SEMANA 10</c:v>
                </c:pt>
                <c:pt idx="10">
                  <c:v>SEMANA 11</c:v>
                </c:pt>
                <c:pt idx="11">
                  <c:v>SEMANA 12</c:v>
                </c:pt>
                <c:pt idx="12">
                  <c:v>SEMANA 13</c:v>
                </c:pt>
                <c:pt idx="13">
                  <c:v>SEMANA 14</c:v>
                </c:pt>
                <c:pt idx="14">
                  <c:v>SEMANA 15</c:v>
                </c:pt>
              </c:strCache>
            </c:strRef>
          </c:cat>
          <c:val>
            <c:numRef>
              <c:f>Graficos!$B$4:$P$4</c:f>
              <c:numCache>
                <c:formatCode>General</c:formatCode>
                <c:ptCount val="15"/>
                <c:pt idx="0">
                  <c:v>5</c:v>
                </c:pt>
                <c:pt idx="1">
                  <c:v>4</c:v>
                </c:pt>
                <c:pt idx="2">
                  <c:v>7</c:v>
                </c:pt>
                <c:pt idx="3">
                  <c:v>1</c:v>
                </c:pt>
                <c:pt idx="4">
                  <c:v>0</c:v>
                </c:pt>
                <c:pt idx="5">
                  <c:v>3</c:v>
                </c:pt>
                <c:pt idx="6">
                  <c:v>0</c:v>
                </c:pt>
                <c:pt idx="7">
                  <c:v>2</c:v>
                </c:pt>
                <c:pt idx="8">
                  <c:v>1</c:v>
                </c:pt>
                <c:pt idx="9">
                  <c:v>5</c:v>
                </c:pt>
                <c:pt idx="10">
                  <c:v>4</c:v>
                </c:pt>
                <c:pt idx="11">
                  <c:v>7</c:v>
                </c:pt>
                <c:pt idx="12">
                  <c:v>1</c:v>
                </c:pt>
                <c:pt idx="13">
                  <c:v>7</c:v>
                </c:pt>
                <c:pt idx="14">
                  <c:v>7</c:v>
                </c:pt>
              </c:numCache>
            </c:numRef>
          </c:val>
          <c:extLst>
            <c:ext xmlns:c16="http://schemas.microsoft.com/office/drawing/2014/chart" uri="{C3380CC4-5D6E-409C-BE32-E72D297353CC}">
              <c16:uniqueId val="{00000000-F71F-46AB-850C-F50FB8614420}"/>
            </c:ext>
          </c:extLst>
        </c:ser>
        <c:ser>
          <c:idx val="1"/>
          <c:order val="1"/>
          <c:tx>
            <c:strRef>
              <c:f>Graficos!$A$5</c:f>
              <c:strCache>
                <c:ptCount val="1"/>
                <c:pt idx="0">
                  <c:v>NEGATIVO</c:v>
                </c:pt>
              </c:strCache>
            </c:strRef>
          </c:tx>
          <c:spPr>
            <a:gradFill rotWithShape="1">
              <a:gsLst>
                <a:gs pos="0">
                  <a:schemeClr val="accent2">
                    <a:tint val="62000"/>
                    <a:hueMod val="94000"/>
                    <a:satMod val="140000"/>
                    <a:lumMod val="110000"/>
                  </a:schemeClr>
                </a:gs>
                <a:gs pos="100000">
                  <a:schemeClr val="accent2">
                    <a:tint val="84000"/>
                    <a:satMod val="160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Graficos!$B$3:$P$3</c:f>
              <c:strCache>
                <c:ptCount val="15"/>
                <c:pt idx="0">
                  <c:v>SEMANA 1</c:v>
                </c:pt>
                <c:pt idx="1">
                  <c:v>SEMANA 2</c:v>
                </c:pt>
                <c:pt idx="2">
                  <c:v>SEMANA 3</c:v>
                </c:pt>
                <c:pt idx="3">
                  <c:v>SEMANA 4</c:v>
                </c:pt>
                <c:pt idx="4">
                  <c:v>SEMANA 5 </c:v>
                </c:pt>
                <c:pt idx="5">
                  <c:v>SEMANA 6 </c:v>
                </c:pt>
                <c:pt idx="6">
                  <c:v>SEMANA 7</c:v>
                </c:pt>
                <c:pt idx="7">
                  <c:v>SEMANA 8</c:v>
                </c:pt>
                <c:pt idx="8">
                  <c:v>SEMANA 9</c:v>
                </c:pt>
                <c:pt idx="9">
                  <c:v>SEMANA 10</c:v>
                </c:pt>
                <c:pt idx="10">
                  <c:v>SEMANA 11</c:v>
                </c:pt>
                <c:pt idx="11">
                  <c:v>SEMANA 12</c:v>
                </c:pt>
                <c:pt idx="12">
                  <c:v>SEMANA 13</c:v>
                </c:pt>
                <c:pt idx="13">
                  <c:v>SEMANA 14</c:v>
                </c:pt>
                <c:pt idx="14">
                  <c:v>SEMANA 15</c:v>
                </c:pt>
              </c:strCache>
            </c:strRef>
          </c:cat>
          <c:val>
            <c:numRef>
              <c:f>Graficos!$B$5:$P$5</c:f>
              <c:numCache>
                <c:formatCode>General</c:formatCode>
                <c:ptCount val="15"/>
                <c:pt idx="0">
                  <c:v>147</c:v>
                </c:pt>
                <c:pt idx="1">
                  <c:v>132</c:v>
                </c:pt>
                <c:pt idx="2">
                  <c:v>172</c:v>
                </c:pt>
                <c:pt idx="3">
                  <c:v>154</c:v>
                </c:pt>
                <c:pt idx="4">
                  <c:v>100</c:v>
                </c:pt>
                <c:pt idx="5">
                  <c:v>115</c:v>
                </c:pt>
                <c:pt idx="6">
                  <c:v>94</c:v>
                </c:pt>
                <c:pt idx="7">
                  <c:v>79</c:v>
                </c:pt>
                <c:pt idx="8">
                  <c:v>89</c:v>
                </c:pt>
                <c:pt idx="9">
                  <c:v>147</c:v>
                </c:pt>
                <c:pt idx="10">
                  <c:v>132</c:v>
                </c:pt>
                <c:pt idx="11">
                  <c:v>172</c:v>
                </c:pt>
                <c:pt idx="12">
                  <c:v>154</c:v>
                </c:pt>
                <c:pt idx="13">
                  <c:v>68</c:v>
                </c:pt>
                <c:pt idx="14">
                  <c:v>88</c:v>
                </c:pt>
              </c:numCache>
            </c:numRef>
          </c:val>
          <c:extLst>
            <c:ext xmlns:c16="http://schemas.microsoft.com/office/drawing/2014/chart" uri="{C3380CC4-5D6E-409C-BE32-E72D297353CC}">
              <c16:uniqueId val="{00000001-F71F-46AB-850C-F50FB8614420}"/>
            </c:ext>
          </c:extLst>
        </c:ser>
        <c:dLbls>
          <c:showLegendKey val="0"/>
          <c:showVal val="1"/>
          <c:showCatName val="0"/>
          <c:showSerName val="0"/>
          <c:showPercent val="0"/>
          <c:showBubbleSize val="0"/>
        </c:dLbls>
        <c:gapWidth val="150"/>
        <c:shape val="box"/>
        <c:axId val="407457024"/>
        <c:axId val="407449952"/>
        <c:axId val="360369104"/>
      </c:bar3DChart>
      <c:catAx>
        <c:axId val="407457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PE"/>
          </a:p>
        </c:txPr>
        <c:crossAx val="407449952"/>
        <c:crosses val="autoZero"/>
        <c:auto val="1"/>
        <c:lblAlgn val="ctr"/>
        <c:lblOffset val="100"/>
        <c:noMultiLvlLbl val="0"/>
      </c:catAx>
      <c:valAx>
        <c:axId val="40744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PE"/>
          </a:p>
        </c:txPr>
        <c:crossAx val="407457024"/>
        <c:crosses val="autoZero"/>
        <c:crossBetween val="between"/>
      </c:valAx>
      <c:serAx>
        <c:axId val="36036910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PE"/>
          </a:p>
        </c:txPr>
        <c:crossAx val="407449952"/>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Secuenciamiento Genómico del virus SARS-CVID-2, de casos confirmados de COVID-19 en la Región Callao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Hoja2!$E$4</c:f>
              <c:strCache>
                <c:ptCount val="1"/>
                <c:pt idx="0">
                  <c:v>N° DE MUESTRAS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Hoja2!$C$5:$D$13</c:f>
              <c:multiLvlStrCache>
                <c:ptCount val="9"/>
                <c:lvl>
                  <c:pt idx="0">
                    <c:v>Delta</c:v>
                  </c:pt>
                  <c:pt idx="1">
                    <c:v>Gamma</c:v>
                  </c:pt>
                  <c:pt idx="2">
                    <c:v>Linaje sin Asignar</c:v>
                  </c:pt>
                  <c:pt idx="3">
                    <c:v>Ómicron</c:v>
                  </c:pt>
                  <c:pt idx="4">
                    <c:v>XQ</c:v>
                  </c:pt>
                  <c:pt idx="5">
                    <c:v>Lambda</c:v>
                  </c:pt>
                  <c:pt idx="6">
                    <c:v>MU</c:v>
                  </c:pt>
                  <c:pt idx="7">
                    <c:v>Iota</c:v>
                  </c:pt>
                  <c:pt idx="8">
                    <c:v>Otros Linajes</c:v>
                  </c:pt>
                </c:lvl>
                <c:lvl>
                  <c:pt idx="0">
                    <c:v>Variante de Preocupación</c:v>
                  </c:pt>
                  <c:pt idx="1">
                    <c:v>Variante de Preocupación</c:v>
                  </c:pt>
                  <c:pt idx="2">
                    <c:v>Variante de Preocupación</c:v>
                  </c:pt>
                  <c:pt idx="3">
                    <c:v>Variante de Preocupación</c:v>
                  </c:pt>
                  <c:pt idx="4">
                    <c:v>Variante de Preocupación</c:v>
                  </c:pt>
                  <c:pt idx="5">
                    <c:v>Variante de Interés</c:v>
                  </c:pt>
                  <c:pt idx="6">
                    <c:v>Variente de Interés</c:v>
                  </c:pt>
                  <c:pt idx="7">
                    <c:v>Variante Bajo Seguimiento</c:v>
                  </c:pt>
                  <c:pt idx="8">
                    <c:v>Linaje sin Clasificar</c:v>
                  </c:pt>
                </c:lvl>
              </c:multiLvlStrCache>
            </c:multiLvlStrRef>
          </c:cat>
          <c:val>
            <c:numRef>
              <c:f>Hoja2!$E$5:$E$13</c:f>
              <c:numCache>
                <c:formatCode>General</c:formatCode>
                <c:ptCount val="9"/>
                <c:pt idx="0">
                  <c:v>225</c:v>
                </c:pt>
                <c:pt idx="1">
                  <c:v>46</c:v>
                </c:pt>
                <c:pt idx="2">
                  <c:v>4</c:v>
                </c:pt>
                <c:pt idx="3">
                  <c:v>474</c:v>
                </c:pt>
                <c:pt idx="4">
                  <c:v>2</c:v>
                </c:pt>
                <c:pt idx="5">
                  <c:v>61</c:v>
                </c:pt>
                <c:pt idx="6">
                  <c:v>9</c:v>
                </c:pt>
                <c:pt idx="7">
                  <c:v>2</c:v>
                </c:pt>
                <c:pt idx="8">
                  <c:v>66</c:v>
                </c:pt>
              </c:numCache>
            </c:numRef>
          </c:val>
          <c:extLst>
            <c:ext xmlns:c16="http://schemas.microsoft.com/office/drawing/2014/chart" uri="{C3380CC4-5D6E-409C-BE32-E72D297353CC}">
              <c16:uniqueId val="{00000000-6EFB-4052-BDF3-9B4EC26F18BE}"/>
            </c:ext>
          </c:extLst>
        </c:ser>
        <c:dLbls>
          <c:showLegendKey val="0"/>
          <c:showVal val="1"/>
          <c:showCatName val="0"/>
          <c:showSerName val="0"/>
          <c:showPercent val="0"/>
          <c:showBubbleSize val="0"/>
        </c:dLbls>
        <c:gapWidth val="150"/>
        <c:shape val="box"/>
        <c:axId val="416191952"/>
        <c:axId val="416191536"/>
        <c:axId val="0"/>
      </c:bar3DChart>
      <c:catAx>
        <c:axId val="416191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16191536"/>
        <c:crosses val="autoZero"/>
        <c:auto val="1"/>
        <c:lblAlgn val="ctr"/>
        <c:lblOffset val="100"/>
        <c:noMultiLvlLbl val="0"/>
      </c:catAx>
      <c:valAx>
        <c:axId val="41619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1619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t>ÓMICRON EN LAS ÚLTIMAS SEIS SEMANAS EPIDEMIOLÓGICAS(SE)</a:t>
            </a:r>
          </a:p>
        </c:rich>
      </c:tx>
      <c:layout>
        <c:manualLayout>
          <c:xMode val="edge"/>
          <c:yMode val="edge"/>
          <c:x val="0.19709994584010332"/>
          <c:y val="2.48890666532372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HOJA4!$B$4</c:f>
              <c:strCache>
                <c:ptCount val="1"/>
                <c:pt idx="0">
                  <c:v>SE03</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HOJA4!$C$4:$I$4</c:f>
              <c:numCache>
                <c:formatCode>General</c:formatCode>
                <c:ptCount val="7"/>
                <c:pt idx="0">
                  <c:v>77</c:v>
                </c:pt>
                <c:pt idx="1">
                  <c:v>1</c:v>
                </c:pt>
                <c:pt idx="2">
                  <c:v>11</c:v>
                </c:pt>
                <c:pt idx="3">
                  <c:v>5</c:v>
                </c:pt>
                <c:pt idx="4">
                  <c:v>0</c:v>
                </c:pt>
                <c:pt idx="5">
                  <c:v>0</c:v>
                </c:pt>
                <c:pt idx="6">
                  <c:v>6</c:v>
                </c:pt>
              </c:numCache>
            </c:numRef>
          </c:val>
          <c:extLst>
            <c:ext xmlns:c16="http://schemas.microsoft.com/office/drawing/2014/chart" uri="{C3380CC4-5D6E-409C-BE32-E72D297353CC}">
              <c16:uniqueId val="{00000000-74B2-4696-B522-3DF0AA9D2823}"/>
            </c:ext>
          </c:extLst>
        </c:ser>
        <c:ser>
          <c:idx val="1"/>
          <c:order val="1"/>
          <c:tx>
            <c:strRef>
              <c:f>HOJA4!$B$5</c:f>
              <c:strCache>
                <c:ptCount val="1"/>
                <c:pt idx="0">
                  <c:v>SE04</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HOJA4!$C$5:$I$5</c:f>
              <c:numCache>
                <c:formatCode>General</c:formatCode>
                <c:ptCount val="7"/>
                <c:pt idx="0">
                  <c:v>58</c:v>
                </c:pt>
                <c:pt idx="1">
                  <c:v>1</c:v>
                </c:pt>
                <c:pt idx="2">
                  <c:v>6</c:v>
                </c:pt>
                <c:pt idx="3">
                  <c:v>3</c:v>
                </c:pt>
                <c:pt idx="4">
                  <c:v>1</c:v>
                </c:pt>
                <c:pt idx="5">
                  <c:v>0</c:v>
                </c:pt>
                <c:pt idx="6">
                  <c:v>6</c:v>
                </c:pt>
              </c:numCache>
            </c:numRef>
          </c:val>
          <c:extLst>
            <c:ext xmlns:c16="http://schemas.microsoft.com/office/drawing/2014/chart" uri="{C3380CC4-5D6E-409C-BE32-E72D297353CC}">
              <c16:uniqueId val="{00000001-74B2-4696-B522-3DF0AA9D2823}"/>
            </c:ext>
          </c:extLst>
        </c:ser>
        <c:ser>
          <c:idx val="2"/>
          <c:order val="2"/>
          <c:tx>
            <c:strRef>
              <c:f>HOJA4!$B$6</c:f>
              <c:strCache>
                <c:ptCount val="1"/>
                <c:pt idx="0">
                  <c:v>SE05</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HOJA4!$C$6:$I$6</c:f>
              <c:numCache>
                <c:formatCode>General</c:formatCode>
                <c:ptCount val="7"/>
                <c:pt idx="0">
                  <c:v>29</c:v>
                </c:pt>
                <c:pt idx="1">
                  <c:v>2</c:v>
                </c:pt>
                <c:pt idx="2">
                  <c:v>0</c:v>
                </c:pt>
                <c:pt idx="3">
                  <c:v>2</c:v>
                </c:pt>
                <c:pt idx="4">
                  <c:v>0</c:v>
                </c:pt>
                <c:pt idx="5">
                  <c:v>0</c:v>
                </c:pt>
                <c:pt idx="6">
                  <c:v>3</c:v>
                </c:pt>
              </c:numCache>
            </c:numRef>
          </c:val>
          <c:extLst>
            <c:ext xmlns:c16="http://schemas.microsoft.com/office/drawing/2014/chart" uri="{C3380CC4-5D6E-409C-BE32-E72D297353CC}">
              <c16:uniqueId val="{00000002-74B2-4696-B522-3DF0AA9D2823}"/>
            </c:ext>
          </c:extLst>
        </c:ser>
        <c:ser>
          <c:idx val="3"/>
          <c:order val="3"/>
          <c:tx>
            <c:strRef>
              <c:f>HOJA4!$B$7</c:f>
              <c:strCache>
                <c:ptCount val="1"/>
                <c:pt idx="0">
                  <c:v>SE06</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HOJA4!$C$7:$I$7</c:f>
              <c:numCache>
                <c:formatCode>General</c:formatCode>
                <c:ptCount val="7"/>
                <c:pt idx="0">
                  <c:v>26</c:v>
                </c:pt>
                <c:pt idx="1">
                  <c:v>6</c:v>
                </c:pt>
                <c:pt idx="2">
                  <c:v>1</c:v>
                </c:pt>
                <c:pt idx="3">
                  <c:v>1</c:v>
                </c:pt>
                <c:pt idx="4">
                  <c:v>1</c:v>
                </c:pt>
                <c:pt idx="5">
                  <c:v>0</c:v>
                </c:pt>
                <c:pt idx="6">
                  <c:v>6</c:v>
                </c:pt>
              </c:numCache>
            </c:numRef>
          </c:val>
          <c:extLst>
            <c:ext xmlns:c16="http://schemas.microsoft.com/office/drawing/2014/chart" uri="{C3380CC4-5D6E-409C-BE32-E72D297353CC}">
              <c16:uniqueId val="{00000003-74B2-4696-B522-3DF0AA9D2823}"/>
            </c:ext>
          </c:extLst>
        </c:ser>
        <c:ser>
          <c:idx val="4"/>
          <c:order val="4"/>
          <c:tx>
            <c:strRef>
              <c:f>HOJA4!$B$8</c:f>
              <c:strCache>
                <c:ptCount val="1"/>
                <c:pt idx="0">
                  <c:v>SE07</c:v>
                </c:pt>
              </c:strCache>
            </c:strRef>
          </c:tx>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HOJA4!$C$8:$I$8</c:f>
              <c:numCache>
                <c:formatCode>General</c:formatCode>
                <c:ptCount val="7"/>
                <c:pt idx="0">
                  <c:v>32</c:v>
                </c:pt>
                <c:pt idx="1">
                  <c:v>5</c:v>
                </c:pt>
                <c:pt idx="2">
                  <c:v>2</c:v>
                </c:pt>
                <c:pt idx="3">
                  <c:v>2</c:v>
                </c:pt>
                <c:pt idx="4">
                  <c:v>0</c:v>
                </c:pt>
                <c:pt idx="5">
                  <c:v>0</c:v>
                </c:pt>
                <c:pt idx="6">
                  <c:v>4</c:v>
                </c:pt>
              </c:numCache>
            </c:numRef>
          </c:val>
          <c:extLst>
            <c:ext xmlns:c16="http://schemas.microsoft.com/office/drawing/2014/chart" uri="{C3380CC4-5D6E-409C-BE32-E72D297353CC}">
              <c16:uniqueId val="{00000004-74B2-4696-B522-3DF0AA9D2823}"/>
            </c:ext>
          </c:extLst>
        </c:ser>
        <c:ser>
          <c:idx val="5"/>
          <c:order val="5"/>
          <c:tx>
            <c:strRef>
              <c:f>HOJA4!$B$9</c:f>
              <c:strCache>
                <c:ptCount val="1"/>
                <c:pt idx="0">
                  <c:v>SE08</c:v>
                </c:pt>
              </c:strCache>
            </c:strRef>
          </c:tx>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HOJA4!$C$9:$I$9</c:f>
              <c:numCache>
                <c:formatCode>General</c:formatCode>
                <c:ptCount val="7"/>
                <c:pt idx="0">
                  <c:v>14</c:v>
                </c:pt>
                <c:pt idx="1">
                  <c:v>9</c:v>
                </c:pt>
                <c:pt idx="2">
                  <c:v>0</c:v>
                </c:pt>
                <c:pt idx="3">
                  <c:v>1</c:v>
                </c:pt>
                <c:pt idx="4">
                  <c:v>0</c:v>
                </c:pt>
                <c:pt idx="5">
                  <c:v>0</c:v>
                </c:pt>
                <c:pt idx="6">
                  <c:v>1</c:v>
                </c:pt>
              </c:numCache>
            </c:numRef>
          </c:val>
          <c:extLst>
            <c:ext xmlns:c16="http://schemas.microsoft.com/office/drawing/2014/chart" uri="{C3380CC4-5D6E-409C-BE32-E72D297353CC}">
              <c16:uniqueId val="{00000005-74B2-4696-B522-3DF0AA9D2823}"/>
            </c:ext>
          </c:extLst>
        </c:ser>
        <c:dLbls>
          <c:showLegendKey val="0"/>
          <c:showVal val="1"/>
          <c:showCatName val="0"/>
          <c:showSerName val="0"/>
          <c:showPercent val="0"/>
          <c:showBubbleSize val="0"/>
        </c:dLbls>
        <c:gapWidth val="150"/>
        <c:shape val="box"/>
        <c:axId val="207991728"/>
        <c:axId val="207992144"/>
        <c:axId val="0"/>
      </c:bar3DChart>
      <c:catAx>
        <c:axId val="207991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207992144"/>
        <c:crosses val="autoZero"/>
        <c:auto val="1"/>
        <c:lblAlgn val="ctr"/>
        <c:lblOffset val="100"/>
        <c:noMultiLvlLbl val="0"/>
      </c:catAx>
      <c:valAx>
        <c:axId val="20799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07991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600" dirty="0"/>
              <a:t>PORCENTAJE SOBRE EL TOTAL DE MUESTRAS SECUENCIADAS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205479452054796E-2"/>
          <c:y val="0.1719149632144559"/>
          <c:w val="0.88219178082191785"/>
          <c:h val="0.7692923731138962"/>
        </c:manualLayout>
      </c:layout>
      <c:bar3DChart>
        <c:barDir val="col"/>
        <c:grouping val="percentStacked"/>
        <c:varyColors val="0"/>
        <c:ser>
          <c:idx val="0"/>
          <c:order val="0"/>
          <c:tx>
            <c:strRef>
              <c:f>HOJA4!$C$30</c:f>
              <c:strCache>
                <c:ptCount val="1"/>
                <c:pt idx="0">
                  <c:v>SE03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HOJA4!$D$30:$J$30</c:f>
              <c:numCache>
                <c:formatCode>0.0%</c:formatCode>
                <c:ptCount val="7"/>
                <c:pt idx="0">
                  <c:v>0.77</c:v>
                </c:pt>
                <c:pt idx="1">
                  <c:v>0.01</c:v>
                </c:pt>
                <c:pt idx="2">
                  <c:v>0.11</c:v>
                </c:pt>
                <c:pt idx="3">
                  <c:v>0.05</c:v>
                </c:pt>
                <c:pt idx="4">
                  <c:v>0</c:v>
                </c:pt>
                <c:pt idx="5">
                  <c:v>0</c:v>
                </c:pt>
                <c:pt idx="6">
                  <c:v>0.06</c:v>
                </c:pt>
              </c:numCache>
            </c:numRef>
          </c:val>
          <c:extLst>
            <c:ext xmlns:c16="http://schemas.microsoft.com/office/drawing/2014/chart" uri="{C3380CC4-5D6E-409C-BE32-E72D297353CC}">
              <c16:uniqueId val="{00000000-18DE-43BF-9164-09A9802944A0}"/>
            </c:ext>
          </c:extLst>
        </c:ser>
        <c:ser>
          <c:idx val="1"/>
          <c:order val="1"/>
          <c:tx>
            <c:strRef>
              <c:f>HOJA4!$C$31</c:f>
              <c:strCache>
                <c:ptCount val="1"/>
                <c:pt idx="0">
                  <c:v>SE04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HOJA4!$D$31:$J$31</c:f>
              <c:numCache>
                <c:formatCode>0.0%</c:formatCode>
                <c:ptCount val="7"/>
                <c:pt idx="0">
                  <c:v>0.77300000000000002</c:v>
                </c:pt>
                <c:pt idx="1">
                  <c:v>1.2999999999999999E-2</c:v>
                </c:pt>
                <c:pt idx="2">
                  <c:v>0.08</c:v>
                </c:pt>
                <c:pt idx="3">
                  <c:v>0.04</c:v>
                </c:pt>
                <c:pt idx="4">
                  <c:v>1.2999999999999999E-2</c:v>
                </c:pt>
                <c:pt idx="5">
                  <c:v>0</c:v>
                </c:pt>
                <c:pt idx="6">
                  <c:v>0.08</c:v>
                </c:pt>
              </c:numCache>
            </c:numRef>
          </c:val>
          <c:extLst>
            <c:ext xmlns:c16="http://schemas.microsoft.com/office/drawing/2014/chart" uri="{C3380CC4-5D6E-409C-BE32-E72D297353CC}">
              <c16:uniqueId val="{00000001-18DE-43BF-9164-09A9802944A0}"/>
            </c:ext>
          </c:extLst>
        </c:ser>
        <c:ser>
          <c:idx val="2"/>
          <c:order val="2"/>
          <c:tx>
            <c:strRef>
              <c:f>HOJA4!$C$32</c:f>
              <c:strCache>
                <c:ptCount val="1"/>
                <c:pt idx="0">
                  <c:v>SE05</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HOJA4!$D$32:$J$32</c:f>
              <c:numCache>
                <c:formatCode>0.0%</c:formatCode>
                <c:ptCount val="7"/>
                <c:pt idx="0">
                  <c:v>0.80600000000000005</c:v>
                </c:pt>
                <c:pt idx="1">
                  <c:v>5.6000000000000001E-2</c:v>
                </c:pt>
                <c:pt idx="2">
                  <c:v>0</c:v>
                </c:pt>
                <c:pt idx="3">
                  <c:v>5.6000000000000001E-2</c:v>
                </c:pt>
                <c:pt idx="4">
                  <c:v>0</c:v>
                </c:pt>
                <c:pt idx="5">
                  <c:v>0</c:v>
                </c:pt>
                <c:pt idx="6">
                  <c:v>8.3000000000000004E-2</c:v>
                </c:pt>
              </c:numCache>
            </c:numRef>
          </c:val>
          <c:extLst>
            <c:ext xmlns:c16="http://schemas.microsoft.com/office/drawing/2014/chart" uri="{C3380CC4-5D6E-409C-BE32-E72D297353CC}">
              <c16:uniqueId val="{00000002-18DE-43BF-9164-09A9802944A0}"/>
            </c:ext>
          </c:extLst>
        </c:ser>
        <c:ser>
          <c:idx val="3"/>
          <c:order val="3"/>
          <c:tx>
            <c:strRef>
              <c:f>HOJA4!$C$33</c:f>
              <c:strCache>
                <c:ptCount val="1"/>
                <c:pt idx="0">
                  <c:v>SE06</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HOJA4!$D$33:$J$33</c:f>
              <c:numCache>
                <c:formatCode>0.00%</c:formatCode>
                <c:ptCount val="7"/>
                <c:pt idx="0" formatCode="0.0%">
                  <c:v>0.63400000000000001</c:v>
                </c:pt>
                <c:pt idx="1">
                  <c:v>0.14599999999999999</c:v>
                </c:pt>
                <c:pt idx="2" formatCode="0.0%">
                  <c:v>2.4E-2</c:v>
                </c:pt>
                <c:pt idx="3" formatCode="0.0%">
                  <c:v>5.6000000000000001E-2</c:v>
                </c:pt>
                <c:pt idx="4" formatCode="0.0%">
                  <c:v>2.4E-2</c:v>
                </c:pt>
                <c:pt idx="5" formatCode="0.0%">
                  <c:v>0</c:v>
                </c:pt>
                <c:pt idx="6" formatCode="0.0%">
                  <c:v>0.14599999999999999</c:v>
                </c:pt>
              </c:numCache>
            </c:numRef>
          </c:val>
          <c:extLst>
            <c:ext xmlns:c16="http://schemas.microsoft.com/office/drawing/2014/chart" uri="{C3380CC4-5D6E-409C-BE32-E72D297353CC}">
              <c16:uniqueId val="{00000003-18DE-43BF-9164-09A9802944A0}"/>
            </c:ext>
          </c:extLst>
        </c:ser>
        <c:ser>
          <c:idx val="4"/>
          <c:order val="4"/>
          <c:tx>
            <c:strRef>
              <c:f>HOJA4!$C$34</c:f>
              <c:strCache>
                <c:ptCount val="1"/>
                <c:pt idx="0">
                  <c:v>SE07</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HOJA4!$D$34:$J$34</c:f>
              <c:numCache>
                <c:formatCode>0.00%</c:formatCode>
                <c:ptCount val="7"/>
                <c:pt idx="0" formatCode="0.0%">
                  <c:v>0.71099999999999997</c:v>
                </c:pt>
                <c:pt idx="1">
                  <c:v>0.111</c:v>
                </c:pt>
                <c:pt idx="2" formatCode="0.0%">
                  <c:v>4.3999999999999997E-2</c:v>
                </c:pt>
                <c:pt idx="3" formatCode="0.0%">
                  <c:v>5.6000000000000001E-2</c:v>
                </c:pt>
                <c:pt idx="4" formatCode="0.0%">
                  <c:v>0</c:v>
                </c:pt>
                <c:pt idx="5" formatCode="0.0%">
                  <c:v>0</c:v>
                </c:pt>
                <c:pt idx="6" formatCode="0.0%">
                  <c:v>8.8999999999999996E-2</c:v>
                </c:pt>
              </c:numCache>
            </c:numRef>
          </c:val>
          <c:extLst>
            <c:ext xmlns:c16="http://schemas.microsoft.com/office/drawing/2014/chart" uri="{C3380CC4-5D6E-409C-BE32-E72D297353CC}">
              <c16:uniqueId val="{00000004-18DE-43BF-9164-09A9802944A0}"/>
            </c:ext>
          </c:extLst>
        </c:ser>
        <c:dLbls>
          <c:showLegendKey val="0"/>
          <c:showVal val="1"/>
          <c:showCatName val="0"/>
          <c:showSerName val="0"/>
          <c:showPercent val="0"/>
          <c:showBubbleSize val="0"/>
        </c:dLbls>
        <c:gapWidth val="79"/>
        <c:shape val="box"/>
        <c:axId val="308430608"/>
        <c:axId val="308432272"/>
        <c:axId val="0"/>
      </c:bar3DChart>
      <c:catAx>
        <c:axId val="30843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s-PE"/>
          </a:p>
        </c:txPr>
        <c:crossAx val="308432272"/>
        <c:crosses val="autoZero"/>
        <c:auto val="1"/>
        <c:lblAlgn val="ctr"/>
        <c:lblOffset val="100"/>
        <c:noMultiLvlLbl val="0"/>
      </c:catAx>
      <c:valAx>
        <c:axId val="308432272"/>
        <c:scaling>
          <c:orientation val="minMax"/>
        </c:scaling>
        <c:delete val="1"/>
        <c:axPos val="l"/>
        <c:numFmt formatCode="0%" sourceLinked="1"/>
        <c:majorTickMark val="none"/>
        <c:minorTickMark val="none"/>
        <c:tickLblPos val="nextTo"/>
        <c:crossAx val="3084306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Arial" panose="020B0604020202020204" pitchFamily="34" charset="0"/>
                <a:cs typeface="Arial" panose="020B0604020202020204" pitchFamily="34" charset="0"/>
              </a:defRPr>
            </a:pPr>
            <a:r>
              <a:rPr lang="es-PE" sz="1700" dirty="0">
                <a:latin typeface="Arial" panose="020B0604020202020204" pitchFamily="34" charset="0"/>
                <a:cs typeface="Arial" panose="020B0604020202020204" pitchFamily="34" charset="0"/>
              </a:rPr>
              <a:t>Muertes</a:t>
            </a:r>
            <a:r>
              <a:rPr lang="es-PE" sz="1700" baseline="0" dirty="0">
                <a:latin typeface="Arial" panose="020B0604020202020204" pitchFamily="34" charset="0"/>
                <a:cs typeface="Arial" panose="020B0604020202020204" pitchFamily="34" charset="0"/>
              </a:rPr>
              <a:t> Maternas según clasificación, HNDAC, Anual 2019- 2022 y I </a:t>
            </a:r>
            <a:r>
              <a:rPr lang="es-PE" sz="1700" baseline="0" dirty="0" err="1">
                <a:latin typeface="Arial" panose="020B0604020202020204" pitchFamily="34" charset="0"/>
                <a:cs typeface="Arial" panose="020B0604020202020204" pitchFamily="34" charset="0"/>
              </a:rPr>
              <a:t>Trim</a:t>
            </a:r>
            <a:r>
              <a:rPr lang="es-PE" sz="1700" baseline="0" dirty="0">
                <a:latin typeface="Arial" panose="020B0604020202020204" pitchFamily="34" charset="0"/>
                <a:cs typeface="Arial" panose="020B0604020202020204" pitchFamily="34" charset="0"/>
              </a:rPr>
              <a:t>. 2023*</a:t>
            </a:r>
            <a:endParaRPr lang="es-PE" sz="1700" dirty="0">
              <a:latin typeface="Arial" panose="020B0604020202020204" pitchFamily="34" charset="0"/>
              <a:cs typeface="Arial" panose="020B0604020202020204" pitchFamily="34" charset="0"/>
            </a:endParaRPr>
          </a:p>
        </c:rich>
      </c:tx>
      <c:layout>
        <c:manualLayout>
          <c:xMode val="edge"/>
          <c:yMode val="edge"/>
          <c:x val="0.16518454784285139"/>
          <c:y val="4.1018808440490488E-2"/>
        </c:manualLayout>
      </c:layout>
      <c:overlay val="0"/>
    </c:title>
    <c:autoTitleDeleted val="0"/>
    <c:plotArea>
      <c:layout>
        <c:manualLayout>
          <c:layoutTarget val="inner"/>
          <c:xMode val="edge"/>
          <c:yMode val="edge"/>
          <c:x val="8.5488337993055746E-2"/>
          <c:y val="0.20893046816588037"/>
          <c:w val="0.87216948290518714"/>
          <c:h val="0.65346749241504898"/>
        </c:manualLayout>
      </c:layout>
      <c:barChart>
        <c:barDir val="col"/>
        <c:grouping val="clustered"/>
        <c:varyColors val="0"/>
        <c:ser>
          <c:idx val="0"/>
          <c:order val="0"/>
          <c:tx>
            <c:strRef>
              <c:f>'TIPO MM 2022'!$C$2</c:f>
              <c:strCache>
                <c:ptCount val="1"/>
                <c:pt idx="0">
                  <c:v>M.M. Directa</c:v>
                </c:pt>
              </c:strCache>
            </c:strRef>
          </c:tx>
          <c:spPr>
            <a:solidFill>
              <a:srgbClr val="FF0000"/>
            </a:solidFill>
          </c:spPr>
          <c:invertIfNegative val="0"/>
          <c:dLbls>
            <c:spPr>
              <a:noFill/>
              <a:ln>
                <a:noFill/>
              </a:ln>
              <a:effectLst/>
            </c:spPr>
            <c:txPr>
              <a:bodyPr/>
              <a:lstStyle/>
              <a:p>
                <a:pPr>
                  <a:defRPr sz="140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'TIPO MM 2022'!$B$12:$B$17</c:f>
              <c:strCache>
                <c:ptCount val="5"/>
                <c:pt idx="0">
                  <c:v>2019</c:v>
                </c:pt>
                <c:pt idx="1">
                  <c:v>2020</c:v>
                </c:pt>
                <c:pt idx="2">
                  <c:v>2021</c:v>
                </c:pt>
                <c:pt idx="3">
                  <c:v>2022</c:v>
                </c:pt>
                <c:pt idx="4">
                  <c:v>2023*</c:v>
                </c:pt>
              </c:strCache>
            </c:strRef>
          </c:cat>
          <c:val>
            <c:numRef>
              <c:f>'TIPO MM 2022'!$C$12:$C$17</c:f>
              <c:numCache>
                <c:formatCode>General</c:formatCode>
                <c:ptCount val="5"/>
                <c:pt idx="0">
                  <c:v>1</c:v>
                </c:pt>
                <c:pt idx="1">
                  <c:v>4</c:v>
                </c:pt>
                <c:pt idx="2">
                  <c:v>1</c:v>
                </c:pt>
                <c:pt idx="3">
                  <c:v>3</c:v>
                </c:pt>
                <c:pt idx="4">
                  <c:v>1</c:v>
                </c:pt>
              </c:numCache>
            </c:numRef>
          </c:val>
          <c:extLst>
            <c:ext xmlns:c16="http://schemas.microsoft.com/office/drawing/2014/chart" uri="{C3380CC4-5D6E-409C-BE32-E72D297353CC}">
              <c16:uniqueId val="{00000000-4B33-4359-BCDA-EB1793D07FBB}"/>
            </c:ext>
          </c:extLst>
        </c:ser>
        <c:ser>
          <c:idx val="1"/>
          <c:order val="1"/>
          <c:tx>
            <c:strRef>
              <c:f>'TIPO MM 2022'!$D$2</c:f>
              <c:strCache>
                <c:ptCount val="1"/>
                <c:pt idx="0">
                  <c:v>M.M.Indirecta</c:v>
                </c:pt>
              </c:strCache>
            </c:strRef>
          </c:tx>
          <c:spPr>
            <a:solidFill>
              <a:schemeClr val="tx2">
                <a:lumMod val="75000"/>
              </a:schemeClr>
            </a:solidFill>
          </c:spPr>
          <c:invertIfNegative val="0"/>
          <c:dLbls>
            <c:spPr>
              <a:noFill/>
              <a:ln>
                <a:noFill/>
              </a:ln>
              <a:effectLst/>
            </c:spPr>
            <c:txPr>
              <a:bodyPr/>
              <a:lstStyle/>
              <a:p>
                <a:pPr>
                  <a:defRPr sz="140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'TIPO MM 2022'!$B$12:$B$17</c:f>
              <c:strCache>
                <c:ptCount val="5"/>
                <c:pt idx="0">
                  <c:v>2019</c:v>
                </c:pt>
                <c:pt idx="1">
                  <c:v>2020</c:v>
                </c:pt>
                <c:pt idx="2">
                  <c:v>2021</c:v>
                </c:pt>
                <c:pt idx="3">
                  <c:v>2022</c:v>
                </c:pt>
                <c:pt idx="4">
                  <c:v>2023*</c:v>
                </c:pt>
              </c:strCache>
            </c:strRef>
          </c:cat>
          <c:val>
            <c:numRef>
              <c:f>'TIPO MM 2022'!$D$12:$D$17</c:f>
              <c:numCache>
                <c:formatCode>General</c:formatCode>
                <c:ptCount val="5"/>
                <c:pt idx="0">
                  <c:v>1</c:v>
                </c:pt>
                <c:pt idx="1">
                  <c:v>1</c:v>
                </c:pt>
                <c:pt idx="2">
                  <c:v>7</c:v>
                </c:pt>
                <c:pt idx="3">
                  <c:v>1</c:v>
                </c:pt>
              </c:numCache>
            </c:numRef>
          </c:val>
          <c:extLst>
            <c:ext xmlns:c16="http://schemas.microsoft.com/office/drawing/2014/chart" uri="{C3380CC4-5D6E-409C-BE32-E72D297353CC}">
              <c16:uniqueId val="{00000001-4B33-4359-BCDA-EB1793D07FBB}"/>
            </c:ext>
          </c:extLst>
        </c:ser>
        <c:ser>
          <c:idx val="2"/>
          <c:order val="2"/>
          <c:tx>
            <c:strRef>
              <c:f>'TIPO MM 2022'!$E$2</c:f>
              <c:strCache>
                <c:ptCount val="1"/>
                <c:pt idx="0">
                  <c:v>M.M. Incidental</c:v>
                </c:pt>
              </c:strCache>
            </c:strRef>
          </c:tx>
          <c:spPr>
            <a:solidFill>
              <a:srgbClr val="00B050"/>
            </a:solidFill>
          </c:spPr>
          <c:invertIfNegative val="0"/>
          <c:dLbls>
            <c:spPr>
              <a:noFill/>
              <a:ln>
                <a:noFill/>
              </a:ln>
              <a:effectLst/>
            </c:spPr>
            <c:txPr>
              <a:bodyPr/>
              <a:lstStyle/>
              <a:p>
                <a:pPr>
                  <a:defRPr sz="140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'TIPO MM 2022'!$B$12:$B$17</c:f>
              <c:strCache>
                <c:ptCount val="5"/>
                <c:pt idx="0">
                  <c:v>2019</c:v>
                </c:pt>
                <c:pt idx="1">
                  <c:v>2020</c:v>
                </c:pt>
                <c:pt idx="2">
                  <c:v>2021</c:v>
                </c:pt>
                <c:pt idx="3">
                  <c:v>2022</c:v>
                </c:pt>
                <c:pt idx="4">
                  <c:v>2023*</c:v>
                </c:pt>
              </c:strCache>
            </c:strRef>
          </c:cat>
          <c:val>
            <c:numRef>
              <c:f>'TIPO MM 2022'!$E$12:$E$17</c:f>
              <c:numCache>
                <c:formatCode>General</c:formatCode>
                <c:ptCount val="5"/>
                <c:pt idx="0">
                  <c:v>1</c:v>
                </c:pt>
                <c:pt idx="2">
                  <c:v>1</c:v>
                </c:pt>
              </c:numCache>
            </c:numRef>
          </c:val>
          <c:extLst>
            <c:ext xmlns:c16="http://schemas.microsoft.com/office/drawing/2014/chart" uri="{C3380CC4-5D6E-409C-BE32-E72D297353CC}">
              <c16:uniqueId val="{00000002-4B33-4359-BCDA-EB1793D07FBB}"/>
            </c:ext>
          </c:extLst>
        </c:ser>
        <c:ser>
          <c:idx val="3"/>
          <c:order val="3"/>
          <c:tx>
            <c:strRef>
              <c:f>'TIPO MM 2022'!$F$2</c:f>
              <c:strCache>
                <c:ptCount val="1"/>
                <c:pt idx="0">
                  <c:v>M.M.Tardía</c:v>
                </c:pt>
              </c:strCache>
            </c:strRef>
          </c:tx>
          <c:spPr>
            <a:pattFill prst="lgCheck">
              <a:fgClr>
                <a:srgbClr val="000000"/>
              </a:fgClr>
              <a:bgClr>
                <a:schemeClr val="bg1"/>
              </a:bgClr>
            </a:pattFill>
          </c:spPr>
          <c:invertIfNegative val="0"/>
          <c:dLbls>
            <c:spPr>
              <a:noFill/>
              <a:ln>
                <a:noFill/>
              </a:ln>
              <a:effectLst/>
            </c:spPr>
            <c:txPr>
              <a:bodyPr/>
              <a:lstStyle/>
              <a:p>
                <a:pPr>
                  <a:defRPr sz="1400" b="1"/>
                </a:pPr>
                <a:endParaRPr lang="es-P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'TIPO MM 2022'!$B$12:$B$17</c:f>
              <c:strCache>
                <c:ptCount val="5"/>
                <c:pt idx="0">
                  <c:v>2019</c:v>
                </c:pt>
                <c:pt idx="1">
                  <c:v>2020</c:v>
                </c:pt>
                <c:pt idx="2">
                  <c:v>2021</c:v>
                </c:pt>
                <c:pt idx="3">
                  <c:v>2022</c:v>
                </c:pt>
                <c:pt idx="4">
                  <c:v>2023*</c:v>
                </c:pt>
              </c:strCache>
            </c:strRef>
          </c:cat>
          <c:val>
            <c:numRef>
              <c:f>'TIPO MM 2022'!$F$12:$F$17</c:f>
              <c:numCache>
                <c:formatCode>General</c:formatCode>
                <c:ptCount val="5"/>
                <c:pt idx="0">
                  <c:v>1</c:v>
                </c:pt>
                <c:pt idx="4">
                  <c:v>1</c:v>
                </c:pt>
              </c:numCache>
            </c:numRef>
          </c:val>
          <c:extLst>
            <c:ext xmlns:c16="http://schemas.microsoft.com/office/drawing/2014/chart" uri="{C3380CC4-5D6E-409C-BE32-E72D297353CC}">
              <c16:uniqueId val="{00000003-4B33-4359-BCDA-EB1793D07FBB}"/>
            </c:ext>
          </c:extLst>
        </c:ser>
        <c:dLbls>
          <c:showLegendKey val="0"/>
          <c:showVal val="0"/>
          <c:showCatName val="0"/>
          <c:showSerName val="0"/>
          <c:showPercent val="0"/>
          <c:showBubbleSize val="0"/>
        </c:dLbls>
        <c:gapWidth val="150"/>
        <c:axId val="72655616"/>
        <c:axId val="72657152"/>
      </c:barChart>
      <c:catAx>
        <c:axId val="72655616"/>
        <c:scaling>
          <c:orientation val="minMax"/>
        </c:scaling>
        <c:delete val="0"/>
        <c:axPos val="b"/>
        <c:numFmt formatCode="General" sourceLinked="1"/>
        <c:majorTickMark val="none"/>
        <c:minorTickMark val="none"/>
        <c:tickLblPos val="nextTo"/>
        <c:txPr>
          <a:bodyPr/>
          <a:lstStyle/>
          <a:p>
            <a:pPr>
              <a:defRPr sz="1400" b="1">
                <a:latin typeface="Arial" panose="020B0604020202020204" pitchFamily="34" charset="0"/>
                <a:cs typeface="Arial" panose="020B0604020202020204" pitchFamily="34" charset="0"/>
              </a:defRPr>
            </a:pPr>
            <a:endParaRPr lang="es-PE"/>
          </a:p>
        </c:txPr>
        <c:crossAx val="72657152"/>
        <c:crosses val="autoZero"/>
        <c:auto val="1"/>
        <c:lblAlgn val="ctr"/>
        <c:lblOffset val="100"/>
        <c:noMultiLvlLbl val="0"/>
      </c:catAx>
      <c:valAx>
        <c:axId val="72657152"/>
        <c:scaling>
          <c:orientation val="minMax"/>
          <c:max val="8"/>
        </c:scaling>
        <c:delete val="0"/>
        <c:axPos val="l"/>
        <c:majorGridlines/>
        <c:title>
          <c:tx>
            <c:rich>
              <a:bodyPr/>
              <a:lstStyle/>
              <a:p>
                <a:pPr>
                  <a:defRPr sz="1400"/>
                </a:pPr>
                <a:r>
                  <a:rPr lang="es-PE" sz="1400"/>
                  <a:t>N° DE CASOS</a:t>
                </a:r>
              </a:p>
            </c:rich>
          </c:tx>
          <c:layout/>
          <c:overlay val="0"/>
        </c:title>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s-PE"/>
          </a:p>
        </c:txPr>
        <c:crossAx val="72655616"/>
        <c:crosses val="autoZero"/>
        <c:crossBetween val="between"/>
      </c:valAx>
    </c:plotArea>
    <c:legend>
      <c:legendPos val="r"/>
      <c:layout>
        <c:manualLayout>
          <c:xMode val="edge"/>
          <c:yMode val="edge"/>
          <c:x val="7.6024874039996165E-2"/>
          <c:y val="0.11475413215291874"/>
          <c:w val="0.90529259023511532"/>
          <c:h val="6.2340449528530108E-2"/>
        </c:manualLayout>
      </c:layout>
      <c:overlay val="0"/>
      <c:txPr>
        <a:bodyPr/>
        <a:lstStyle/>
        <a:p>
          <a:pPr>
            <a:defRPr sz="1200" b="1"/>
          </a:pPr>
          <a:endParaRPr lang="es-PE"/>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sz="1800">
                <a:solidFill>
                  <a:schemeClr val="tx1"/>
                </a:solidFill>
                <a:latin typeface="Arial Black" panose="020B0A04020102020204" pitchFamily="34" charset="0"/>
              </a:rPr>
              <a:t>PESO</a:t>
            </a:r>
            <a:r>
              <a:rPr lang="es-PE" sz="1800" baseline="0">
                <a:solidFill>
                  <a:schemeClr val="tx1"/>
                </a:solidFill>
                <a:latin typeface="Arial Black" panose="020B0A04020102020204" pitchFamily="34" charset="0"/>
              </a:rPr>
              <a:t> EN kg DE RESIDUOS PELIGROSOS DEL HNDAC</a:t>
            </a:r>
            <a:endParaRPr lang="es-PE" sz="1800">
              <a:solidFill>
                <a:schemeClr val="tx1"/>
              </a:solidFill>
              <a:latin typeface="Arial Black" panose="020B0A04020102020204" pitchFamily="34" charset="0"/>
            </a:endParaRPr>
          </a:p>
        </c:rich>
      </c:tx>
      <c:layout>
        <c:manualLayout>
          <c:xMode val="edge"/>
          <c:yMode val="edge"/>
          <c:x val="0.14195835017159769"/>
          <c:y val="2.853480408891881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2202084908877913E-2"/>
          <c:y val="0.15574425261264532"/>
          <c:w val="0.92670563637172476"/>
          <c:h val="0.68613179320214979"/>
        </c:manualLayout>
      </c:layout>
      <c:barChart>
        <c:barDir val="col"/>
        <c:grouping val="clustered"/>
        <c:varyColors val="0"/>
        <c:ser>
          <c:idx val="0"/>
          <c:order val="0"/>
          <c:tx>
            <c:strRef>
              <c:f>Hoja1!$B$6</c:f>
              <c:strCache>
                <c:ptCount val="1"/>
                <c:pt idx="0">
                  <c:v>2020</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Hoja1!$C$6:$N$6</c:f>
              <c:numCache>
                <c:formatCode>General</c:formatCode>
                <c:ptCount val="12"/>
                <c:pt idx="0">
                  <c:v>27884</c:v>
                </c:pt>
                <c:pt idx="1">
                  <c:v>28765</c:v>
                </c:pt>
                <c:pt idx="2">
                  <c:v>25623</c:v>
                </c:pt>
                <c:pt idx="3">
                  <c:v>22242</c:v>
                </c:pt>
                <c:pt idx="4">
                  <c:v>32346</c:v>
                </c:pt>
                <c:pt idx="5">
                  <c:v>32082</c:v>
                </c:pt>
                <c:pt idx="6">
                  <c:v>39401</c:v>
                </c:pt>
                <c:pt idx="7">
                  <c:v>47560</c:v>
                </c:pt>
                <c:pt idx="8">
                  <c:v>40653</c:v>
                </c:pt>
                <c:pt idx="9">
                  <c:v>42768</c:v>
                </c:pt>
                <c:pt idx="10">
                  <c:v>42427.5</c:v>
                </c:pt>
                <c:pt idx="11">
                  <c:v>43720</c:v>
                </c:pt>
              </c:numCache>
            </c:numRef>
          </c:val>
          <c:extLst>
            <c:ext xmlns:c16="http://schemas.microsoft.com/office/drawing/2014/chart" uri="{C3380CC4-5D6E-409C-BE32-E72D297353CC}">
              <c16:uniqueId val="{00000001-6624-44FF-A59F-1AF607A599AB}"/>
            </c:ext>
          </c:extLst>
        </c:ser>
        <c:ser>
          <c:idx val="1"/>
          <c:order val="1"/>
          <c:tx>
            <c:strRef>
              <c:f>Hoja1!$B$7</c:f>
              <c:strCache>
                <c:ptCount val="1"/>
                <c:pt idx="0">
                  <c:v>2021</c:v>
                </c:pt>
              </c:strCache>
            </c:strRef>
          </c:tx>
          <c:spPr>
            <a:solidFill>
              <a:schemeClr val="accent2"/>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Hoja1!$C$7:$N$7</c:f>
              <c:numCache>
                <c:formatCode>General</c:formatCode>
                <c:ptCount val="12"/>
                <c:pt idx="0">
                  <c:v>48243.6</c:v>
                </c:pt>
                <c:pt idx="1">
                  <c:v>45265</c:v>
                </c:pt>
                <c:pt idx="2">
                  <c:v>30279</c:v>
                </c:pt>
                <c:pt idx="3">
                  <c:v>47218</c:v>
                </c:pt>
                <c:pt idx="4">
                  <c:v>45386</c:v>
                </c:pt>
                <c:pt idx="5">
                  <c:v>43207</c:v>
                </c:pt>
                <c:pt idx="6">
                  <c:v>43044</c:v>
                </c:pt>
                <c:pt idx="7">
                  <c:v>47113</c:v>
                </c:pt>
                <c:pt idx="8">
                  <c:v>39976</c:v>
                </c:pt>
                <c:pt idx="9">
                  <c:v>40327</c:v>
                </c:pt>
                <c:pt idx="10">
                  <c:v>36095.199999999997</c:v>
                </c:pt>
                <c:pt idx="11">
                  <c:v>34740</c:v>
                </c:pt>
              </c:numCache>
            </c:numRef>
          </c:val>
          <c:extLst>
            <c:ext xmlns:c16="http://schemas.microsoft.com/office/drawing/2014/chart" uri="{C3380CC4-5D6E-409C-BE32-E72D297353CC}">
              <c16:uniqueId val="{00000002-6624-44FF-A59F-1AF607A599AB}"/>
            </c:ext>
          </c:extLst>
        </c:ser>
        <c:ser>
          <c:idx val="2"/>
          <c:order val="2"/>
          <c:tx>
            <c:strRef>
              <c:f>Hoja1!$B$8</c:f>
              <c:strCache>
                <c:ptCount val="1"/>
                <c:pt idx="0">
                  <c:v>2022</c:v>
                </c:pt>
              </c:strCache>
            </c:strRef>
          </c:tx>
          <c:spPr>
            <a:solidFill>
              <a:schemeClr val="accent3"/>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Hoja1!$C$8:$N$8</c:f>
              <c:numCache>
                <c:formatCode>General</c:formatCode>
                <c:ptCount val="12"/>
                <c:pt idx="0">
                  <c:v>36001.800000000003</c:v>
                </c:pt>
                <c:pt idx="1">
                  <c:v>35241</c:v>
                </c:pt>
                <c:pt idx="2">
                  <c:v>37677</c:v>
                </c:pt>
                <c:pt idx="3">
                  <c:v>36645</c:v>
                </c:pt>
                <c:pt idx="4">
                  <c:v>37586</c:v>
                </c:pt>
                <c:pt idx="5">
                  <c:v>37117</c:v>
                </c:pt>
                <c:pt idx="6">
                  <c:v>36615</c:v>
                </c:pt>
                <c:pt idx="7">
                  <c:v>35979</c:v>
                </c:pt>
                <c:pt idx="8">
                  <c:v>34598</c:v>
                </c:pt>
                <c:pt idx="9">
                  <c:v>35486</c:v>
                </c:pt>
                <c:pt idx="10">
                  <c:v>34153</c:v>
                </c:pt>
                <c:pt idx="11">
                  <c:v>34407</c:v>
                </c:pt>
              </c:numCache>
            </c:numRef>
          </c:val>
          <c:extLst>
            <c:ext xmlns:c16="http://schemas.microsoft.com/office/drawing/2014/chart" uri="{C3380CC4-5D6E-409C-BE32-E72D297353CC}">
              <c16:uniqueId val="{00000003-6624-44FF-A59F-1AF607A599AB}"/>
            </c:ext>
          </c:extLst>
        </c:ser>
        <c:ser>
          <c:idx val="3"/>
          <c:order val="3"/>
          <c:tx>
            <c:strRef>
              <c:f>Hoja1!$B$9</c:f>
              <c:strCache>
                <c:ptCount val="1"/>
                <c:pt idx="0">
                  <c:v>2023</c:v>
                </c:pt>
              </c:strCache>
            </c:strRef>
          </c:tx>
          <c:spPr>
            <a:solidFill>
              <a:schemeClr val="accent4"/>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Hoja1!$C$9:$N$9</c:f>
              <c:numCache>
                <c:formatCode>General</c:formatCode>
                <c:ptCount val="12"/>
                <c:pt idx="0">
                  <c:v>38375</c:v>
                </c:pt>
                <c:pt idx="1">
                  <c:v>41480</c:v>
                </c:pt>
                <c:pt idx="2">
                  <c:v>42455</c:v>
                </c:pt>
                <c:pt idx="3">
                  <c:v>39218</c:v>
                </c:pt>
              </c:numCache>
            </c:numRef>
          </c:val>
          <c:extLst>
            <c:ext xmlns:c16="http://schemas.microsoft.com/office/drawing/2014/chart" uri="{C3380CC4-5D6E-409C-BE32-E72D297353CC}">
              <c16:uniqueId val="{00000004-6624-44FF-A59F-1AF607A599AB}"/>
            </c:ext>
          </c:extLst>
        </c:ser>
        <c:dLbls>
          <c:showLegendKey val="0"/>
          <c:showVal val="0"/>
          <c:showCatName val="0"/>
          <c:showSerName val="0"/>
          <c:showPercent val="0"/>
          <c:showBubbleSize val="0"/>
        </c:dLbls>
        <c:gapWidth val="219"/>
        <c:axId val="211917919"/>
        <c:axId val="211893791"/>
      </c:barChart>
      <c:catAx>
        <c:axId val="211917919"/>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11893791"/>
        <c:crosses val="autoZero"/>
        <c:auto val="1"/>
        <c:lblAlgn val="ctr"/>
        <c:lblOffset val="100"/>
        <c:noMultiLvlLbl val="0"/>
      </c:catAx>
      <c:valAx>
        <c:axId val="211893791"/>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119179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0.06139</cdr:x>
      <cdr:y>0.9344</cdr:y>
    </cdr:from>
    <cdr:to>
      <cdr:x>0.99859</cdr:x>
      <cdr:y>0.9805</cdr:y>
    </cdr:to>
    <cdr:sp macro="" textlink="">
      <cdr:nvSpPr>
        <cdr:cNvPr id="4" name="1 CuadroTexto"/>
        <cdr:cNvSpPr txBox="1"/>
      </cdr:nvSpPr>
      <cdr:spPr>
        <a:xfrm xmlns:a="http://schemas.openxmlformats.org/drawingml/2006/main">
          <a:off x="602945" y="7274912"/>
          <a:ext cx="9204806" cy="3589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PE" sz="1200" b="1">
              <a:latin typeface="+mn-lt"/>
            </a:rPr>
            <a:t>Fuente:</a:t>
          </a:r>
          <a:r>
            <a:rPr lang="es-PE" sz="1200" b="1" baseline="0">
              <a:latin typeface="+mn-lt"/>
            </a:rPr>
            <a:t> Base  Ficha de Investigación de Muerte Materna-CDC/MINSA</a:t>
          </a:r>
        </a:p>
        <a:p xmlns:a="http://schemas.openxmlformats.org/drawingml/2006/main">
          <a:r>
            <a:rPr lang="es-PE" sz="1200" b="1" baseline="0">
              <a:latin typeface="+mn-lt"/>
            </a:rPr>
            <a:t>* Hasta la 15-2023	</a:t>
          </a:r>
          <a:endParaRPr lang="es-PE" sz="800" b="1">
            <a:latin typeface="+mn-lt"/>
          </a:endParaRPr>
        </a:p>
        <a:p xmlns:a="http://schemas.openxmlformats.org/drawingml/2006/main">
          <a:endParaRPr lang="es-PE" sz="800" b="1">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050FB-B56D-455E-A13E-EACF1C9817CE}" type="datetimeFigureOut">
              <a:rPr lang="es-PE" smtClean="0"/>
              <a:t>09/05/2023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BA321-1017-4F4B-8522-94AF21A91C58}" type="slidenum">
              <a:rPr lang="es-PE" smtClean="0"/>
              <a:t>‹Nº›</a:t>
            </a:fld>
            <a:endParaRPr lang="es-PE"/>
          </a:p>
        </p:txBody>
      </p:sp>
    </p:spTree>
    <p:extLst>
      <p:ext uri="{BB962C8B-B14F-4D97-AF65-F5344CB8AC3E}">
        <p14:creationId xmlns:p14="http://schemas.microsoft.com/office/powerpoint/2010/main" val="35394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B4D09E3-EF24-48DE-B711-E38E3448C0AF}" type="slidenum">
              <a:rPr lang="es-PE" smtClean="0"/>
              <a:t>23</a:t>
            </a:fld>
            <a:endParaRPr lang="es-PE" dirty="0"/>
          </a:p>
        </p:txBody>
      </p:sp>
    </p:spTree>
    <p:extLst>
      <p:ext uri="{BB962C8B-B14F-4D97-AF65-F5344CB8AC3E}">
        <p14:creationId xmlns:p14="http://schemas.microsoft.com/office/powerpoint/2010/main" val="181611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5658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82446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226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66801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45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15813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88653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3704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91900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09/05/2023</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49762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174978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7FED706-576C-420B-9F25-A7B6EA6F5CBA}" type="datetimeFigureOut">
              <a:rPr lang="es-PE" smtClean="0"/>
              <a:t>09/05/2023</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7261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7FED706-576C-420B-9F25-A7B6EA6F5CBA}" type="datetimeFigureOut">
              <a:rPr lang="es-PE" smtClean="0"/>
              <a:t>09/05/2023</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66928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ED706-576C-420B-9F25-A7B6EA6F5CBA}" type="datetimeFigureOut">
              <a:rPr lang="es-PE" smtClean="0"/>
              <a:t>09/05/2023</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19301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165704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09/05/2023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81093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FED706-576C-420B-9F25-A7B6EA6F5CBA}" type="datetimeFigureOut">
              <a:rPr lang="es-PE" smtClean="0"/>
              <a:t>09/05/2023</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86AA49-A351-4AA1-9DFD-3F0EB04C39A6}" type="slidenum">
              <a:rPr lang="es-PE" smtClean="0"/>
              <a:t>‹Nº›</a:t>
            </a:fld>
            <a:endParaRPr lang="es-PE"/>
          </a:p>
        </p:txBody>
      </p:sp>
    </p:spTree>
    <p:extLst>
      <p:ext uri="{BB962C8B-B14F-4D97-AF65-F5344CB8AC3E}">
        <p14:creationId xmlns:p14="http://schemas.microsoft.com/office/powerpoint/2010/main" val="29762147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0092" y="551145"/>
            <a:ext cx="9686795" cy="1962411"/>
          </a:xfrm>
        </p:spPr>
        <p:txBody>
          <a:bodyPr>
            <a:normAutofit fontScale="90000"/>
          </a:bodyPr>
          <a:lstStyle/>
          <a:p>
            <a:r>
              <a:rPr lang="es-PE"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Reporte Epidemiológico</a:t>
            </a:r>
          </a:p>
        </p:txBody>
      </p:sp>
      <p:sp>
        <p:nvSpPr>
          <p:cNvPr id="3" name="Subtítulo 2"/>
          <p:cNvSpPr>
            <a:spLocks noGrp="1"/>
          </p:cNvSpPr>
          <p:nvPr>
            <p:ph type="subTitle" idx="1"/>
          </p:nvPr>
        </p:nvSpPr>
        <p:spPr>
          <a:xfrm>
            <a:off x="2050092" y="3569918"/>
            <a:ext cx="9970719" cy="2255648"/>
          </a:xfrm>
        </p:spPr>
        <p:txBody>
          <a:bodyPr>
            <a:normAutofit fontScale="85000" lnSpcReduction="10000"/>
          </a:bodyPr>
          <a:lstStyle/>
          <a:p>
            <a:r>
              <a:rPr lang="es-PE" sz="4000" b="1" dirty="0">
                <a:ln w="12700">
                  <a:solidFill>
                    <a:schemeClr val="accent1"/>
                  </a:solidFill>
                  <a:prstDash val="solid"/>
                </a:ln>
                <a:solidFill>
                  <a:schemeClr val="accent5">
                    <a:lumMod val="75000"/>
                  </a:schemeClr>
                </a:solidFill>
                <a:effectLst>
                  <a:outerShdw dist="38100" dir="2640000" algn="bl" rotWithShape="0">
                    <a:srgbClr val="00FF00"/>
                  </a:outerShdw>
                </a:effectLst>
              </a:rPr>
              <a:t>Oficina  de Epidemiologia y Salud Ambiental</a:t>
            </a:r>
          </a:p>
          <a:p>
            <a:endParaRPr lang="es-PE" sz="3900" dirty="0">
              <a:solidFill>
                <a:schemeClr val="accent5">
                  <a:lumMod val="75000"/>
                </a:schemeClr>
              </a:solidFill>
            </a:endParaRPr>
          </a:p>
          <a:p>
            <a:r>
              <a:rPr lang="es-PE" sz="32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Semana Epidemiológica N° 15-2023</a:t>
            </a:r>
          </a:p>
          <a:p>
            <a:r>
              <a:rPr lang="es-PE" sz="32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Del 09 al 15 de abril 2023</a:t>
            </a:r>
          </a:p>
          <a:p>
            <a:endParaRPr lang="es-PE" sz="3000" b="1" dirty="0">
              <a:ln w="9525">
                <a:solidFill>
                  <a:schemeClr val="bg1"/>
                </a:solidFill>
                <a:prstDash val="solid"/>
              </a:ln>
              <a:effectLst>
                <a:outerShdw blurRad="12700" dist="38100" dir="2700000" algn="tl" rotWithShape="0">
                  <a:schemeClr val="bg1">
                    <a:lumMod val="50000"/>
                  </a:schemeClr>
                </a:outerShdw>
              </a:effectLst>
            </a:endParaRPr>
          </a:p>
          <a:p>
            <a:endParaRPr lang="es-PE" sz="3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1008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39961" y="194692"/>
            <a:ext cx="9552039" cy="6468616"/>
          </a:xfrm>
          <a:prstGeom prst="rect">
            <a:avLst/>
          </a:prstGeom>
        </p:spPr>
      </p:pic>
      <p:sp>
        <p:nvSpPr>
          <p:cNvPr id="4" name="CuadroTexto 3">
            <a:extLst>
              <a:ext uri="{FF2B5EF4-FFF2-40B4-BE49-F238E27FC236}">
                <a16:creationId xmlns:a16="http://schemas.microsoft.com/office/drawing/2014/main" id="{F6226346-FE76-B32F-CEE5-2E4FE578F85F}"/>
              </a:ext>
            </a:extLst>
          </p:cNvPr>
          <p:cNvSpPr txBox="1"/>
          <p:nvPr/>
        </p:nvSpPr>
        <p:spPr>
          <a:xfrm>
            <a:off x="136102" y="0"/>
            <a:ext cx="2503859" cy="6524863"/>
          </a:xfrm>
          <a:prstGeom prst="rect">
            <a:avLst/>
          </a:prstGeom>
          <a:noFill/>
        </p:spPr>
        <p:txBody>
          <a:bodyPr wrap="square">
            <a:spAutoFit/>
          </a:bodyPr>
          <a:lstStyle/>
          <a:p>
            <a:r>
              <a:rPr lang="es-MX" sz="1700" dirty="0"/>
              <a:t>La Infección Respiratoria Aguda (IRA) constituye un grupo de enfermedades de origen infeccioso que producen afección del aparato respiratorio y tienen una duración menor a 15 días. Esta puede ser causada por diversos agentes como virus, bacterias, hongos y parásitos. Sin embargo, los virus encabezan la mayoría de los casos, con un 45 a 77% en pediatría.</a:t>
            </a:r>
            <a:endParaRPr lang="es-PE" sz="1700" dirty="0"/>
          </a:p>
          <a:p>
            <a:endParaRPr lang="es-MX" sz="1000" dirty="0"/>
          </a:p>
          <a:p>
            <a:r>
              <a:rPr lang="es-MX" sz="1700" dirty="0"/>
              <a:t>Los casos de IRA en menor de 2 meses, a la S.E. </a:t>
            </a:r>
            <a:r>
              <a:rPr lang="es-MX" sz="1700" dirty="0" err="1"/>
              <a:t>N°</a:t>
            </a:r>
            <a:r>
              <a:rPr lang="es-MX" sz="1700" dirty="0"/>
              <a:t> 15 están en zona de éxito </a:t>
            </a:r>
          </a:p>
        </p:txBody>
      </p:sp>
    </p:spTree>
    <p:extLst>
      <p:ext uri="{BB962C8B-B14F-4D97-AF65-F5344CB8AC3E}">
        <p14:creationId xmlns:p14="http://schemas.microsoft.com/office/powerpoint/2010/main" val="116604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03987" y="140717"/>
            <a:ext cx="9788013" cy="6289580"/>
          </a:xfrm>
          <a:prstGeom prst="rect">
            <a:avLst/>
          </a:prstGeom>
        </p:spPr>
      </p:pic>
      <p:sp>
        <p:nvSpPr>
          <p:cNvPr id="6" name="CuadroTexto 5">
            <a:extLst>
              <a:ext uri="{FF2B5EF4-FFF2-40B4-BE49-F238E27FC236}">
                <a16:creationId xmlns:a16="http://schemas.microsoft.com/office/drawing/2014/main" id="{693F0273-EDD1-CD74-7A2A-EEA81A7CD243}"/>
              </a:ext>
            </a:extLst>
          </p:cNvPr>
          <p:cNvSpPr txBox="1"/>
          <p:nvPr/>
        </p:nvSpPr>
        <p:spPr>
          <a:xfrm>
            <a:off x="158544" y="612844"/>
            <a:ext cx="2245443" cy="5355312"/>
          </a:xfrm>
          <a:prstGeom prst="rect">
            <a:avLst/>
          </a:prstGeom>
          <a:noFill/>
        </p:spPr>
        <p:txBody>
          <a:bodyPr wrap="square">
            <a:spAutoFit/>
          </a:bodyPr>
          <a:lstStyle/>
          <a:p>
            <a:r>
              <a:rPr lang="es-MX" dirty="0"/>
              <a:t>En la región Callao, hasta la SE. 15-2023, han sido notificados 22,433 episodios de </a:t>
            </a:r>
            <a:r>
              <a:rPr lang="es-MX" dirty="0" err="1"/>
              <a:t>IRAs</a:t>
            </a:r>
            <a:r>
              <a:rPr lang="es-MX" dirty="0"/>
              <a:t> por</a:t>
            </a:r>
          </a:p>
          <a:p>
            <a:r>
              <a:rPr lang="es-MX" dirty="0"/>
              <a:t>nuestras unidades notificantes, superior en 27.4% en relación al mismo periodo</a:t>
            </a:r>
          </a:p>
          <a:p>
            <a:r>
              <a:rPr lang="es-MX" dirty="0"/>
              <a:t>del año anterior.</a:t>
            </a:r>
          </a:p>
          <a:p>
            <a:endParaRPr lang="es-MX" sz="1800" dirty="0"/>
          </a:p>
          <a:p>
            <a:r>
              <a:rPr lang="es-MX" sz="1800" dirty="0"/>
              <a:t>Los casos de IRA de 2 a 11 meses, a la S.E. </a:t>
            </a:r>
            <a:r>
              <a:rPr lang="es-MX" sz="1800" dirty="0" err="1"/>
              <a:t>N°</a:t>
            </a:r>
            <a:r>
              <a:rPr lang="es-MX" sz="1800" dirty="0"/>
              <a:t> 15 están en zona de éxito </a:t>
            </a:r>
          </a:p>
          <a:p>
            <a:endParaRPr lang="es-MX" dirty="0"/>
          </a:p>
        </p:txBody>
      </p:sp>
    </p:spTree>
    <p:extLst>
      <p:ext uri="{BB962C8B-B14F-4D97-AF65-F5344CB8AC3E}">
        <p14:creationId xmlns:p14="http://schemas.microsoft.com/office/powerpoint/2010/main" val="325454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72697" y="174997"/>
            <a:ext cx="9419302" cy="6508006"/>
          </a:xfrm>
          <a:prstGeom prst="rect">
            <a:avLst/>
          </a:prstGeom>
        </p:spPr>
      </p:pic>
      <p:sp>
        <p:nvSpPr>
          <p:cNvPr id="4" name="CuadroTexto 3">
            <a:extLst>
              <a:ext uri="{FF2B5EF4-FFF2-40B4-BE49-F238E27FC236}">
                <a16:creationId xmlns:a16="http://schemas.microsoft.com/office/drawing/2014/main" id="{070EB9D2-3FCB-988C-A58C-BB2F310B28E8}"/>
              </a:ext>
            </a:extLst>
          </p:cNvPr>
          <p:cNvSpPr txBox="1"/>
          <p:nvPr/>
        </p:nvSpPr>
        <p:spPr>
          <a:xfrm>
            <a:off x="158545" y="97318"/>
            <a:ext cx="2614151" cy="6740307"/>
          </a:xfrm>
          <a:prstGeom prst="rect">
            <a:avLst/>
          </a:prstGeom>
          <a:noFill/>
        </p:spPr>
        <p:txBody>
          <a:bodyPr wrap="square">
            <a:spAutoFit/>
          </a:bodyPr>
          <a:lstStyle/>
          <a:p>
            <a:r>
              <a:rPr lang="es-MX" sz="1600" dirty="0"/>
              <a:t>Los factores ambientales que influyen en las infecciones respiratorias agudas en niños menores de 5 años son la deficiencia de ventilación y cuando existe zonas polvorientas cerca del hogar, como factores de riesgo individuales cuando la lactancia materna exclusiva es inadecuada y el no cumplimiento del calendario de vacunación y como factores de riesgo sociales son el hacinamiento en el hogar.</a:t>
            </a:r>
          </a:p>
          <a:p>
            <a:endParaRPr lang="es-MX" sz="1600" dirty="0"/>
          </a:p>
          <a:p>
            <a:r>
              <a:rPr lang="es-MX" sz="1600" dirty="0"/>
              <a:t>Los casos de IRA de 1 a 4 años, a la S.E. </a:t>
            </a:r>
            <a:r>
              <a:rPr lang="es-MX" sz="1600" dirty="0" err="1"/>
              <a:t>N°</a:t>
            </a:r>
            <a:r>
              <a:rPr lang="es-MX" sz="1600" dirty="0"/>
              <a:t> 15 están en zona de seguridad </a:t>
            </a:r>
          </a:p>
        </p:txBody>
      </p:sp>
    </p:spTree>
    <p:extLst>
      <p:ext uri="{BB962C8B-B14F-4D97-AF65-F5344CB8AC3E}">
        <p14:creationId xmlns:p14="http://schemas.microsoft.com/office/powerpoint/2010/main" val="146665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16459" y="181069"/>
            <a:ext cx="6634573" cy="369332"/>
          </a:xfrm>
          <a:prstGeom prst="rect">
            <a:avLst/>
          </a:prstGeom>
          <a:noFill/>
        </p:spPr>
        <p:txBody>
          <a:bodyPr wrap="none" rtlCol="0">
            <a:spAutoFit/>
          </a:bodyPr>
          <a:lstStyle/>
          <a:p>
            <a:r>
              <a:rPr lang="es-PE" dirty="0"/>
              <a:t>DESCRIPCION DE LOS CASOS DE DENGUE REPORTADOS EN EL HNDAC</a:t>
            </a:r>
          </a:p>
        </p:txBody>
      </p:sp>
      <p:pic>
        <p:nvPicPr>
          <p:cNvPr id="6" name="Imagen 5"/>
          <p:cNvPicPr>
            <a:picLocks noChangeAspect="1"/>
          </p:cNvPicPr>
          <p:nvPr/>
        </p:nvPicPr>
        <p:blipFill>
          <a:blip r:embed="rId2"/>
          <a:stretch>
            <a:fillRect/>
          </a:stretch>
        </p:blipFill>
        <p:spPr>
          <a:xfrm>
            <a:off x="1846834" y="812692"/>
            <a:ext cx="4956478" cy="2755631"/>
          </a:xfrm>
          <a:prstGeom prst="rect">
            <a:avLst/>
          </a:prstGeom>
        </p:spPr>
      </p:pic>
      <p:pic>
        <p:nvPicPr>
          <p:cNvPr id="7" name="Imagen 6"/>
          <p:cNvPicPr>
            <a:picLocks noChangeAspect="1"/>
          </p:cNvPicPr>
          <p:nvPr/>
        </p:nvPicPr>
        <p:blipFill>
          <a:blip r:embed="rId3"/>
          <a:stretch>
            <a:fillRect/>
          </a:stretch>
        </p:blipFill>
        <p:spPr>
          <a:xfrm>
            <a:off x="8386282" y="195108"/>
            <a:ext cx="3708411" cy="1782251"/>
          </a:xfrm>
          <a:prstGeom prst="rect">
            <a:avLst/>
          </a:prstGeom>
        </p:spPr>
      </p:pic>
      <p:pic>
        <p:nvPicPr>
          <p:cNvPr id="9" name="Imagen 8"/>
          <p:cNvPicPr>
            <a:picLocks noChangeAspect="1"/>
          </p:cNvPicPr>
          <p:nvPr/>
        </p:nvPicPr>
        <p:blipFill>
          <a:blip r:embed="rId4"/>
          <a:stretch>
            <a:fillRect/>
          </a:stretch>
        </p:blipFill>
        <p:spPr>
          <a:xfrm>
            <a:off x="7396303" y="2322136"/>
            <a:ext cx="4698390" cy="1766282"/>
          </a:xfrm>
          <a:prstGeom prst="rect">
            <a:avLst/>
          </a:prstGeom>
        </p:spPr>
      </p:pic>
      <p:pic>
        <p:nvPicPr>
          <p:cNvPr id="12" name="Imagen 11"/>
          <p:cNvPicPr>
            <a:picLocks noChangeAspect="1"/>
          </p:cNvPicPr>
          <p:nvPr/>
        </p:nvPicPr>
        <p:blipFill>
          <a:blip r:embed="rId5"/>
          <a:stretch>
            <a:fillRect/>
          </a:stretch>
        </p:blipFill>
        <p:spPr>
          <a:xfrm>
            <a:off x="7805200" y="4433195"/>
            <a:ext cx="3880596" cy="2064217"/>
          </a:xfrm>
          <a:prstGeom prst="rect">
            <a:avLst/>
          </a:prstGeom>
        </p:spPr>
      </p:pic>
      <p:pic>
        <p:nvPicPr>
          <p:cNvPr id="13" name="Imagen 12"/>
          <p:cNvPicPr>
            <a:picLocks noChangeAspect="1"/>
          </p:cNvPicPr>
          <p:nvPr/>
        </p:nvPicPr>
        <p:blipFill>
          <a:blip r:embed="rId6"/>
          <a:stretch>
            <a:fillRect/>
          </a:stretch>
        </p:blipFill>
        <p:spPr>
          <a:xfrm>
            <a:off x="2178888" y="4088418"/>
            <a:ext cx="2867674" cy="2318288"/>
          </a:xfrm>
          <a:prstGeom prst="rect">
            <a:avLst/>
          </a:prstGeom>
        </p:spPr>
      </p:pic>
    </p:spTree>
    <p:extLst>
      <p:ext uri="{BB962C8B-B14F-4D97-AF65-F5344CB8AC3E}">
        <p14:creationId xmlns:p14="http://schemas.microsoft.com/office/powerpoint/2010/main" val="245513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284789" y="4895444"/>
            <a:ext cx="10647677" cy="1477328"/>
          </a:xfrm>
          <a:prstGeom prst="rect">
            <a:avLst/>
          </a:prstGeom>
        </p:spPr>
        <p:txBody>
          <a:bodyPr wrap="square">
            <a:spAutoFit/>
          </a:bodyPr>
          <a:lstStyle/>
          <a:p>
            <a:pPr algn="just"/>
            <a:r>
              <a:rPr lang="es-PE" dirty="0"/>
              <a:t>La densidad de Incidencia de Neumonía asociada a Ventilador Mecánico (NAV) en el año 2022 fue de 29.4 por 1000 días de exposición a VM que es mayor para el percentil 50 de todos los establecimientos de salud que pertenecen a la Red de Vigilancia de IAAS y mayor para los establecimientos de categoría III-1. Mientras que a </a:t>
            </a:r>
            <a:r>
              <a:rPr lang="es-PE" b="1" dirty="0"/>
              <a:t>Marzo 2023</a:t>
            </a:r>
            <a:r>
              <a:rPr lang="es-PE" dirty="0"/>
              <a:t> es </a:t>
            </a:r>
            <a:r>
              <a:rPr lang="es-PE" b="1" dirty="0"/>
              <a:t>mayor</a:t>
            </a:r>
            <a:r>
              <a:rPr lang="es-PE" dirty="0"/>
              <a:t> para el percentil 50 y </a:t>
            </a:r>
            <a:r>
              <a:rPr lang="es-PE" b="1" dirty="0"/>
              <a:t>mayor</a:t>
            </a:r>
            <a:r>
              <a:rPr lang="es-PE" dirty="0"/>
              <a:t> para los establecimientos de categoría III-1</a:t>
            </a:r>
            <a:r>
              <a:rPr lang="es-ES" dirty="0">
                <a:solidFill>
                  <a:srgbClr val="152822"/>
                </a:solidFill>
                <a:latin typeface="Arial" panose="020B0604020202020204" pitchFamily="34" charset="0"/>
                <a:ea typeface="Times New Roman" panose="02020603050405020304" pitchFamily="18" charset="0"/>
              </a:rPr>
              <a:t>.</a:t>
            </a:r>
            <a:endParaRPr lang="es-PE" dirty="0">
              <a:latin typeface="Times New Roman" panose="02020603050405020304" pitchFamily="18" charset="0"/>
              <a:ea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3206462" y="147901"/>
            <a:ext cx="5583883" cy="341710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05741290"/>
              </p:ext>
            </p:extLst>
          </p:nvPr>
        </p:nvGraphicFramePr>
        <p:xfrm>
          <a:off x="2338085" y="3732848"/>
          <a:ext cx="7088378" cy="972693"/>
        </p:xfrm>
        <a:graphic>
          <a:graphicData uri="http://schemas.openxmlformats.org/drawingml/2006/table">
            <a:tbl>
              <a:tblPr firstRow="1" firstCol="1" bandRow="1">
                <a:tableStyleId>{5C22544A-7EE6-4342-B048-85BDC9FD1C3A}</a:tableStyleId>
              </a:tblPr>
              <a:tblGrid>
                <a:gridCol w="554009">
                  <a:extLst>
                    <a:ext uri="{9D8B030D-6E8A-4147-A177-3AD203B41FA5}">
                      <a16:colId xmlns:a16="http://schemas.microsoft.com/office/drawing/2014/main" val="2349008037"/>
                    </a:ext>
                  </a:extLst>
                </a:gridCol>
                <a:gridCol w="324401">
                  <a:extLst>
                    <a:ext uri="{9D8B030D-6E8A-4147-A177-3AD203B41FA5}">
                      <a16:colId xmlns:a16="http://schemas.microsoft.com/office/drawing/2014/main" val="4000628673"/>
                    </a:ext>
                  </a:extLst>
                </a:gridCol>
                <a:gridCol w="324401">
                  <a:extLst>
                    <a:ext uri="{9D8B030D-6E8A-4147-A177-3AD203B41FA5}">
                      <a16:colId xmlns:a16="http://schemas.microsoft.com/office/drawing/2014/main" val="701474012"/>
                    </a:ext>
                  </a:extLst>
                </a:gridCol>
                <a:gridCol w="389703">
                  <a:extLst>
                    <a:ext uri="{9D8B030D-6E8A-4147-A177-3AD203B41FA5}">
                      <a16:colId xmlns:a16="http://schemas.microsoft.com/office/drawing/2014/main" val="1307723300"/>
                    </a:ext>
                  </a:extLst>
                </a:gridCol>
                <a:gridCol w="400236">
                  <a:extLst>
                    <a:ext uri="{9D8B030D-6E8A-4147-A177-3AD203B41FA5}">
                      <a16:colId xmlns:a16="http://schemas.microsoft.com/office/drawing/2014/main" val="583420598"/>
                    </a:ext>
                  </a:extLst>
                </a:gridCol>
                <a:gridCol w="400236">
                  <a:extLst>
                    <a:ext uri="{9D8B030D-6E8A-4147-A177-3AD203B41FA5}">
                      <a16:colId xmlns:a16="http://schemas.microsoft.com/office/drawing/2014/main" val="4279904408"/>
                    </a:ext>
                  </a:extLst>
                </a:gridCol>
                <a:gridCol w="324401">
                  <a:extLst>
                    <a:ext uri="{9D8B030D-6E8A-4147-A177-3AD203B41FA5}">
                      <a16:colId xmlns:a16="http://schemas.microsoft.com/office/drawing/2014/main" val="1842452773"/>
                    </a:ext>
                  </a:extLst>
                </a:gridCol>
                <a:gridCol w="324401">
                  <a:extLst>
                    <a:ext uri="{9D8B030D-6E8A-4147-A177-3AD203B41FA5}">
                      <a16:colId xmlns:a16="http://schemas.microsoft.com/office/drawing/2014/main" val="504053374"/>
                    </a:ext>
                  </a:extLst>
                </a:gridCol>
                <a:gridCol w="324401">
                  <a:extLst>
                    <a:ext uri="{9D8B030D-6E8A-4147-A177-3AD203B41FA5}">
                      <a16:colId xmlns:a16="http://schemas.microsoft.com/office/drawing/2014/main" val="2261217403"/>
                    </a:ext>
                  </a:extLst>
                </a:gridCol>
                <a:gridCol w="324401">
                  <a:extLst>
                    <a:ext uri="{9D8B030D-6E8A-4147-A177-3AD203B41FA5}">
                      <a16:colId xmlns:a16="http://schemas.microsoft.com/office/drawing/2014/main" val="1576764032"/>
                    </a:ext>
                  </a:extLst>
                </a:gridCol>
                <a:gridCol w="324401">
                  <a:extLst>
                    <a:ext uri="{9D8B030D-6E8A-4147-A177-3AD203B41FA5}">
                      <a16:colId xmlns:a16="http://schemas.microsoft.com/office/drawing/2014/main" val="2786748559"/>
                    </a:ext>
                  </a:extLst>
                </a:gridCol>
                <a:gridCol w="400236">
                  <a:extLst>
                    <a:ext uri="{9D8B030D-6E8A-4147-A177-3AD203B41FA5}">
                      <a16:colId xmlns:a16="http://schemas.microsoft.com/office/drawing/2014/main" val="837617431"/>
                    </a:ext>
                  </a:extLst>
                </a:gridCol>
                <a:gridCol w="324401">
                  <a:extLst>
                    <a:ext uri="{9D8B030D-6E8A-4147-A177-3AD203B41FA5}">
                      <a16:colId xmlns:a16="http://schemas.microsoft.com/office/drawing/2014/main" val="1487042291"/>
                    </a:ext>
                  </a:extLst>
                </a:gridCol>
                <a:gridCol w="324401">
                  <a:extLst>
                    <a:ext uri="{9D8B030D-6E8A-4147-A177-3AD203B41FA5}">
                      <a16:colId xmlns:a16="http://schemas.microsoft.com/office/drawing/2014/main" val="3911073915"/>
                    </a:ext>
                  </a:extLst>
                </a:gridCol>
                <a:gridCol w="260504">
                  <a:extLst>
                    <a:ext uri="{9D8B030D-6E8A-4147-A177-3AD203B41FA5}">
                      <a16:colId xmlns:a16="http://schemas.microsoft.com/office/drawing/2014/main" val="3575160419"/>
                    </a:ext>
                  </a:extLst>
                </a:gridCol>
                <a:gridCol w="400236">
                  <a:extLst>
                    <a:ext uri="{9D8B030D-6E8A-4147-A177-3AD203B41FA5}">
                      <a16:colId xmlns:a16="http://schemas.microsoft.com/office/drawing/2014/main" val="382761975"/>
                    </a:ext>
                  </a:extLst>
                </a:gridCol>
                <a:gridCol w="324401">
                  <a:extLst>
                    <a:ext uri="{9D8B030D-6E8A-4147-A177-3AD203B41FA5}">
                      <a16:colId xmlns:a16="http://schemas.microsoft.com/office/drawing/2014/main" val="1281675405"/>
                    </a:ext>
                  </a:extLst>
                </a:gridCol>
                <a:gridCol w="324401">
                  <a:extLst>
                    <a:ext uri="{9D8B030D-6E8A-4147-A177-3AD203B41FA5}">
                      <a16:colId xmlns:a16="http://schemas.microsoft.com/office/drawing/2014/main" val="2802780471"/>
                    </a:ext>
                  </a:extLst>
                </a:gridCol>
                <a:gridCol w="314571">
                  <a:extLst>
                    <a:ext uri="{9D8B030D-6E8A-4147-A177-3AD203B41FA5}">
                      <a16:colId xmlns:a16="http://schemas.microsoft.com/office/drawing/2014/main" val="4040854642"/>
                    </a:ext>
                  </a:extLst>
                </a:gridCol>
                <a:gridCol w="400236">
                  <a:extLst>
                    <a:ext uri="{9D8B030D-6E8A-4147-A177-3AD203B41FA5}">
                      <a16:colId xmlns:a16="http://schemas.microsoft.com/office/drawing/2014/main" val="3450108777"/>
                    </a:ext>
                  </a:extLst>
                </a:gridCol>
              </a:tblGrid>
              <a:tr h="657225">
                <a:tc>
                  <a:txBody>
                    <a:bodyPr/>
                    <a:lstStyle/>
                    <a:p>
                      <a:pPr algn="ctr">
                        <a:lnSpc>
                          <a:spcPct val="115000"/>
                        </a:lnSpc>
                        <a:spcAft>
                          <a:spcPts val="0"/>
                        </a:spcAft>
                      </a:pPr>
                      <a:r>
                        <a:rPr lang="es-PE" sz="1400">
                          <a:effectLst/>
                        </a:rPr>
                        <a:t>VM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1755" marR="71755" algn="ctr">
                        <a:lnSpc>
                          <a:spcPct val="115000"/>
                        </a:lnSpc>
                        <a:spcAft>
                          <a:spcPts val="0"/>
                        </a:spcAft>
                      </a:pPr>
                      <a:r>
                        <a:rPr lang="es-PE" sz="800">
                          <a:effectLst/>
                        </a:rPr>
                        <a:t>ene-22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feb-22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mar-22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abr-22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may-22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jun-22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jul-22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ago-22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sep-22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oct-22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nov-22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dic-22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ene-23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feb-23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mar-23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Avance 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Año 2022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PERCENTIL 50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III-1*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8256958"/>
                  </a:ext>
                </a:extLst>
              </a:tr>
              <a:tr h="144145">
                <a:tc>
                  <a:txBody>
                    <a:bodyPr/>
                    <a:lstStyle/>
                    <a:p>
                      <a:pPr>
                        <a:lnSpc>
                          <a:spcPct val="115000"/>
                        </a:lnSpc>
                        <a:spcAft>
                          <a:spcPts val="0"/>
                        </a:spcAft>
                      </a:pPr>
                      <a:r>
                        <a:rPr lang="es-PE" sz="900">
                          <a:effectLst/>
                        </a:rPr>
                        <a:t>DI NAV  x 1000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76.1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42.7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47.0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13.7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13.2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12.8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26.1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20.1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32.0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28.6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43.2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26.1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51.7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900">
                          <a:effectLst/>
                        </a:rPr>
                        <a:t>29.4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200">
                          <a:effectLst/>
                        </a:rPr>
                        <a:t>5.3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200" dirty="0">
                          <a:effectLst/>
                        </a:rPr>
                        <a:t>18.5</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340869"/>
                  </a:ext>
                </a:extLst>
              </a:tr>
            </a:tbl>
          </a:graphicData>
        </a:graphic>
      </p:graphicFrame>
    </p:spTree>
    <p:extLst>
      <p:ext uri="{BB962C8B-B14F-4D97-AF65-F5344CB8AC3E}">
        <p14:creationId xmlns:p14="http://schemas.microsoft.com/office/powerpoint/2010/main" val="220172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876864" y="0"/>
            <a:ext cx="7829022" cy="365759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137041349"/>
              </p:ext>
            </p:extLst>
          </p:nvPr>
        </p:nvGraphicFramePr>
        <p:xfrm>
          <a:off x="3016456" y="3785167"/>
          <a:ext cx="5524269" cy="1107752"/>
        </p:xfrm>
        <a:graphic>
          <a:graphicData uri="http://schemas.openxmlformats.org/drawingml/2006/table">
            <a:tbl>
              <a:tblPr firstRow="1" firstCol="1" bandRow="1">
                <a:tableStyleId>{5C22544A-7EE6-4342-B048-85BDC9FD1C3A}</a:tableStyleId>
              </a:tblPr>
              <a:tblGrid>
                <a:gridCol w="773257">
                  <a:extLst>
                    <a:ext uri="{9D8B030D-6E8A-4147-A177-3AD203B41FA5}">
                      <a16:colId xmlns:a16="http://schemas.microsoft.com/office/drawing/2014/main" val="3006995033"/>
                    </a:ext>
                  </a:extLst>
                </a:gridCol>
                <a:gridCol w="1215230">
                  <a:extLst>
                    <a:ext uri="{9D8B030D-6E8A-4147-A177-3AD203B41FA5}">
                      <a16:colId xmlns:a16="http://schemas.microsoft.com/office/drawing/2014/main" val="1894020276"/>
                    </a:ext>
                  </a:extLst>
                </a:gridCol>
                <a:gridCol w="1293959">
                  <a:extLst>
                    <a:ext uri="{9D8B030D-6E8A-4147-A177-3AD203B41FA5}">
                      <a16:colId xmlns:a16="http://schemas.microsoft.com/office/drawing/2014/main" val="4097279813"/>
                    </a:ext>
                  </a:extLst>
                </a:gridCol>
                <a:gridCol w="1026593">
                  <a:extLst>
                    <a:ext uri="{9D8B030D-6E8A-4147-A177-3AD203B41FA5}">
                      <a16:colId xmlns:a16="http://schemas.microsoft.com/office/drawing/2014/main" val="3079851166"/>
                    </a:ext>
                  </a:extLst>
                </a:gridCol>
                <a:gridCol w="1215230">
                  <a:extLst>
                    <a:ext uri="{9D8B030D-6E8A-4147-A177-3AD203B41FA5}">
                      <a16:colId xmlns:a16="http://schemas.microsoft.com/office/drawing/2014/main" val="816426010"/>
                    </a:ext>
                  </a:extLst>
                </a:gridCol>
              </a:tblGrid>
              <a:tr h="209988">
                <a:tc>
                  <a:txBody>
                    <a:bodyPr/>
                    <a:lstStyle/>
                    <a:p>
                      <a:pPr>
                        <a:lnSpc>
                          <a:spcPct val="115000"/>
                        </a:lnSpc>
                        <a:spcAft>
                          <a:spcPts val="0"/>
                        </a:spcAft>
                      </a:pPr>
                      <a:r>
                        <a:rPr lang="es-PE" sz="1200" dirty="0">
                          <a:effectLst/>
                        </a:rPr>
                        <a:t>UCI</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200" dirty="0">
                          <a:effectLst/>
                        </a:rPr>
                        <a:t>≤ 6 días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200" dirty="0">
                          <a:effectLst/>
                        </a:rPr>
                        <a:t>De 7 a 14 días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200" dirty="0">
                          <a:effectLst/>
                        </a:rPr>
                        <a:t>≥ 15 días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200" dirty="0">
                          <a:effectLst/>
                        </a:rPr>
                        <a:t>Total</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71769111"/>
                  </a:ext>
                </a:extLst>
              </a:tr>
              <a:tr h="224360">
                <a:tc>
                  <a:txBody>
                    <a:bodyPr/>
                    <a:lstStyle/>
                    <a:p>
                      <a:pPr>
                        <a:lnSpc>
                          <a:spcPct val="115000"/>
                        </a:lnSpc>
                        <a:spcAft>
                          <a:spcPts val="0"/>
                        </a:spcAft>
                      </a:pPr>
                      <a:r>
                        <a:rPr lang="es-PE" sz="1100">
                          <a:effectLst/>
                        </a:rPr>
                        <a:t>CUP</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4629551"/>
                  </a:ext>
                </a:extLst>
              </a:tr>
              <a:tr h="224360">
                <a:tc>
                  <a:txBody>
                    <a:bodyPr/>
                    <a:lstStyle/>
                    <a:p>
                      <a:pPr>
                        <a:lnSpc>
                          <a:spcPct val="115000"/>
                        </a:lnSpc>
                        <a:spcAft>
                          <a:spcPts val="0"/>
                        </a:spcAft>
                      </a:pPr>
                      <a:r>
                        <a:rPr lang="es-PE" sz="1100">
                          <a:effectLst/>
                        </a:rPr>
                        <a:t>CVC</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57852584"/>
                  </a:ext>
                </a:extLst>
              </a:tr>
              <a:tr h="224360">
                <a:tc>
                  <a:txBody>
                    <a:bodyPr/>
                    <a:lstStyle/>
                    <a:p>
                      <a:pPr>
                        <a:lnSpc>
                          <a:spcPct val="115000"/>
                        </a:lnSpc>
                        <a:spcAft>
                          <a:spcPts val="0"/>
                        </a:spcAft>
                      </a:pPr>
                      <a:r>
                        <a:rPr lang="es-PE" sz="1100">
                          <a:effectLst/>
                        </a:rPr>
                        <a:t>VM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92021580"/>
                  </a:ext>
                </a:extLst>
              </a:tr>
              <a:tr h="224360">
                <a:tc>
                  <a:txBody>
                    <a:bodyPr/>
                    <a:lstStyle/>
                    <a:p>
                      <a:pPr>
                        <a:lnSpc>
                          <a:spcPct val="115000"/>
                        </a:lnSpc>
                        <a:spcAft>
                          <a:spcPts val="0"/>
                        </a:spcAft>
                      </a:pPr>
                      <a:r>
                        <a:rPr lang="es-PE" sz="1100" dirty="0">
                          <a:effectLst/>
                        </a:rPr>
                        <a:t>Total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100" dirty="0">
                          <a:effectLst/>
                        </a:rPr>
                        <a:t>12</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9902299"/>
                  </a:ext>
                </a:extLst>
              </a:tr>
            </a:tbl>
          </a:graphicData>
        </a:graphic>
      </p:graphicFrame>
      <p:sp>
        <p:nvSpPr>
          <p:cNvPr id="4" name="Rectángulo 3"/>
          <p:cNvSpPr/>
          <p:nvPr/>
        </p:nvSpPr>
        <p:spPr>
          <a:xfrm>
            <a:off x="1961768" y="5054641"/>
            <a:ext cx="9659214" cy="1366528"/>
          </a:xfrm>
          <a:prstGeom prst="rect">
            <a:avLst/>
          </a:prstGeom>
        </p:spPr>
        <p:txBody>
          <a:bodyPr wrap="square">
            <a:spAutoFit/>
          </a:bodyPr>
          <a:lstStyle/>
          <a:p>
            <a:pPr marL="180340" algn="just">
              <a:lnSpc>
                <a:spcPct val="115000"/>
              </a:lnSpc>
              <a:spcAft>
                <a:spcPts val="0"/>
              </a:spcAft>
            </a:pPr>
            <a:r>
              <a:rPr lang="es-PE" dirty="0">
                <a:solidFill>
                  <a:srgbClr val="152822"/>
                </a:solidFill>
                <a:latin typeface="Arial" panose="020B0604020202020204" pitchFamily="34" charset="0"/>
                <a:ea typeface="Calibri" panose="020F0502020204030204" pitchFamily="34" charset="0"/>
                <a:cs typeface="Times New Roman" panose="02020603050405020304" pitchFamily="18" charset="0"/>
              </a:rPr>
              <a:t>Como sabemos el tiempo de permanencia del dispositivo como factor de riesgo puede aumentar la infección.  En catéter venoso central &gt; 6 días va en aumento. Se presenta el tiempo de permanencia de los dispositivos médicos como factor de riego para las IAAS en UCI, (falta tres casos del NAV por antibiograma)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928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80649" y="1267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5" name="Rectángulo 4"/>
          <p:cNvSpPr/>
          <p:nvPr/>
        </p:nvSpPr>
        <p:spPr>
          <a:xfrm>
            <a:off x="1469984" y="5380672"/>
            <a:ext cx="10722015" cy="1477328"/>
          </a:xfrm>
          <a:prstGeom prst="rect">
            <a:avLst/>
          </a:prstGeom>
        </p:spPr>
        <p:txBody>
          <a:bodyPr wrap="square">
            <a:spAutoFit/>
          </a:bodyPr>
          <a:lstStyle/>
          <a:p>
            <a:r>
              <a:rPr lang="es-PE" dirty="0"/>
              <a:t>La Incidencia Acumulada de Infección Herida Operatoria por Cesárea en el año 2022 fue de 0.9 por 100 cesáreas que es menor para el percentil 50 de todos los establecimientos de salud que pertenecen a la Red de Vigilancia de IAAS y para los establecimientos de categoría III-1. Pero hasta </a:t>
            </a:r>
            <a:r>
              <a:rPr lang="es-PE" b="1" dirty="0"/>
              <a:t>marzo 2023</a:t>
            </a:r>
            <a:r>
              <a:rPr lang="es-PE" dirty="0"/>
              <a:t> es </a:t>
            </a:r>
            <a:r>
              <a:rPr lang="es-PE" b="1" dirty="0"/>
              <a:t>mayor</a:t>
            </a:r>
            <a:r>
              <a:rPr lang="es-PE" dirty="0"/>
              <a:t> para el percentil 50 y para los establecimientos de categoría III-1.</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333" y="126749"/>
            <a:ext cx="6171355" cy="3947540"/>
          </a:xfrm>
          <a:prstGeom prst="rect">
            <a:avLst/>
          </a:prstGeom>
          <a:noFill/>
        </p:spPr>
      </p:pic>
      <p:graphicFrame>
        <p:nvGraphicFramePr>
          <p:cNvPr id="3" name="Tabla 2"/>
          <p:cNvGraphicFramePr>
            <a:graphicFrameLocks noGrp="1"/>
          </p:cNvGraphicFramePr>
          <p:nvPr>
            <p:extLst>
              <p:ext uri="{D42A27DB-BD31-4B8C-83A1-F6EECF244321}">
                <p14:modId xmlns:p14="http://schemas.microsoft.com/office/powerpoint/2010/main" val="2536376734"/>
              </p:ext>
            </p:extLst>
          </p:nvPr>
        </p:nvGraphicFramePr>
        <p:xfrm>
          <a:off x="2267615" y="4248777"/>
          <a:ext cx="7766609" cy="1040854"/>
        </p:xfrm>
        <a:graphic>
          <a:graphicData uri="http://schemas.openxmlformats.org/drawingml/2006/table">
            <a:tbl>
              <a:tblPr firstRow="1" firstCol="1" bandRow="1">
                <a:tableStyleId>{5C22544A-7EE6-4342-B048-85BDC9FD1C3A}</a:tableStyleId>
              </a:tblPr>
              <a:tblGrid>
                <a:gridCol w="875801">
                  <a:extLst>
                    <a:ext uri="{9D8B030D-6E8A-4147-A177-3AD203B41FA5}">
                      <a16:colId xmlns:a16="http://schemas.microsoft.com/office/drawing/2014/main" val="953542329"/>
                    </a:ext>
                  </a:extLst>
                </a:gridCol>
                <a:gridCol w="365212">
                  <a:extLst>
                    <a:ext uri="{9D8B030D-6E8A-4147-A177-3AD203B41FA5}">
                      <a16:colId xmlns:a16="http://schemas.microsoft.com/office/drawing/2014/main" val="3767454169"/>
                    </a:ext>
                  </a:extLst>
                </a:gridCol>
                <a:gridCol w="365212">
                  <a:extLst>
                    <a:ext uri="{9D8B030D-6E8A-4147-A177-3AD203B41FA5}">
                      <a16:colId xmlns:a16="http://schemas.microsoft.com/office/drawing/2014/main" val="255914814"/>
                    </a:ext>
                  </a:extLst>
                </a:gridCol>
                <a:gridCol w="364503">
                  <a:extLst>
                    <a:ext uri="{9D8B030D-6E8A-4147-A177-3AD203B41FA5}">
                      <a16:colId xmlns:a16="http://schemas.microsoft.com/office/drawing/2014/main" val="3492050213"/>
                    </a:ext>
                  </a:extLst>
                </a:gridCol>
                <a:gridCol w="364503">
                  <a:extLst>
                    <a:ext uri="{9D8B030D-6E8A-4147-A177-3AD203B41FA5}">
                      <a16:colId xmlns:a16="http://schemas.microsoft.com/office/drawing/2014/main" val="3229013187"/>
                    </a:ext>
                  </a:extLst>
                </a:gridCol>
                <a:gridCol w="364503">
                  <a:extLst>
                    <a:ext uri="{9D8B030D-6E8A-4147-A177-3AD203B41FA5}">
                      <a16:colId xmlns:a16="http://schemas.microsoft.com/office/drawing/2014/main" val="2270732906"/>
                    </a:ext>
                  </a:extLst>
                </a:gridCol>
                <a:gridCol w="364503">
                  <a:extLst>
                    <a:ext uri="{9D8B030D-6E8A-4147-A177-3AD203B41FA5}">
                      <a16:colId xmlns:a16="http://schemas.microsoft.com/office/drawing/2014/main" val="3555978791"/>
                    </a:ext>
                  </a:extLst>
                </a:gridCol>
                <a:gridCol w="364503">
                  <a:extLst>
                    <a:ext uri="{9D8B030D-6E8A-4147-A177-3AD203B41FA5}">
                      <a16:colId xmlns:a16="http://schemas.microsoft.com/office/drawing/2014/main" val="2837191225"/>
                    </a:ext>
                  </a:extLst>
                </a:gridCol>
                <a:gridCol w="364503">
                  <a:extLst>
                    <a:ext uri="{9D8B030D-6E8A-4147-A177-3AD203B41FA5}">
                      <a16:colId xmlns:a16="http://schemas.microsoft.com/office/drawing/2014/main" val="3623531502"/>
                    </a:ext>
                  </a:extLst>
                </a:gridCol>
                <a:gridCol w="364503">
                  <a:extLst>
                    <a:ext uri="{9D8B030D-6E8A-4147-A177-3AD203B41FA5}">
                      <a16:colId xmlns:a16="http://schemas.microsoft.com/office/drawing/2014/main" val="2500739777"/>
                    </a:ext>
                  </a:extLst>
                </a:gridCol>
                <a:gridCol w="364503">
                  <a:extLst>
                    <a:ext uri="{9D8B030D-6E8A-4147-A177-3AD203B41FA5}">
                      <a16:colId xmlns:a16="http://schemas.microsoft.com/office/drawing/2014/main" val="3760083166"/>
                    </a:ext>
                  </a:extLst>
                </a:gridCol>
                <a:gridCol w="364503">
                  <a:extLst>
                    <a:ext uri="{9D8B030D-6E8A-4147-A177-3AD203B41FA5}">
                      <a16:colId xmlns:a16="http://schemas.microsoft.com/office/drawing/2014/main" val="1056340053"/>
                    </a:ext>
                  </a:extLst>
                </a:gridCol>
                <a:gridCol w="364503">
                  <a:extLst>
                    <a:ext uri="{9D8B030D-6E8A-4147-A177-3AD203B41FA5}">
                      <a16:colId xmlns:a16="http://schemas.microsoft.com/office/drawing/2014/main" val="756853332"/>
                    </a:ext>
                  </a:extLst>
                </a:gridCol>
                <a:gridCol w="364503">
                  <a:extLst>
                    <a:ext uri="{9D8B030D-6E8A-4147-A177-3AD203B41FA5}">
                      <a16:colId xmlns:a16="http://schemas.microsoft.com/office/drawing/2014/main" val="490719434"/>
                    </a:ext>
                  </a:extLst>
                </a:gridCol>
                <a:gridCol w="364503">
                  <a:extLst>
                    <a:ext uri="{9D8B030D-6E8A-4147-A177-3AD203B41FA5}">
                      <a16:colId xmlns:a16="http://schemas.microsoft.com/office/drawing/2014/main" val="4072100982"/>
                    </a:ext>
                  </a:extLst>
                </a:gridCol>
                <a:gridCol w="364503">
                  <a:extLst>
                    <a:ext uri="{9D8B030D-6E8A-4147-A177-3AD203B41FA5}">
                      <a16:colId xmlns:a16="http://schemas.microsoft.com/office/drawing/2014/main" val="2468771932"/>
                    </a:ext>
                  </a:extLst>
                </a:gridCol>
                <a:gridCol w="364503">
                  <a:extLst>
                    <a:ext uri="{9D8B030D-6E8A-4147-A177-3AD203B41FA5}">
                      <a16:colId xmlns:a16="http://schemas.microsoft.com/office/drawing/2014/main" val="1714775835"/>
                    </a:ext>
                  </a:extLst>
                </a:gridCol>
                <a:gridCol w="353156">
                  <a:extLst>
                    <a:ext uri="{9D8B030D-6E8A-4147-A177-3AD203B41FA5}">
                      <a16:colId xmlns:a16="http://schemas.microsoft.com/office/drawing/2014/main" val="222588947"/>
                    </a:ext>
                  </a:extLst>
                </a:gridCol>
                <a:gridCol w="353156">
                  <a:extLst>
                    <a:ext uri="{9D8B030D-6E8A-4147-A177-3AD203B41FA5}">
                      <a16:colId xmlns:a16="http://schemas.microsoft.com/office/drawing/2014/main" val="1174014503"/>
                    </a:ext>
                  </a:extLst>
                </a:gridCol>
                <a:gridCol w="351030">
                  <a:extLst>
                    <a:ext uri="{9D8B030D-6E8A-4147-A177-3AD203B41FA5}">
                      <a16:colId xmlns:a16="http://schemas.microsoft.com/office/drawing/2014/main" val="1214293863"/>
                    </a:ext>
                  </a:extLst>
                </a:gridCol>
              </a:tblGrid>
              <a:tr h="719747">
                <a:tc>
                  <a:txBody>
                    <a:bodyPr/>
                    <a:lstStyle/>
                    <a:p>
                      <a:pPr algn="ctr">
                        <a:lnSpc>
                          <a:spcPct val="115000"/>
                        </a:lnSpc>
                        <a:spcAft>
                          <a:spcPts val="0"/>
                        </a:spcAft>
                      </a:pPr>
                      <a:r>
                        <a:rPr lang="es-PE" sz="800">
                          <a:effectLst/>
                        </a:rPr>
                        <a:t>INFECC. HERIDA OPERATORIA POR CESÁREA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800">
                          <a:effectLst/>
                        </a:rPr>
                        <a:t>ene-22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feb-22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mar-22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abr-22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may-22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jun-22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jul-22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dirty="0">
                          <a:effectLst/>
                        </a:rPr>
                        <a:t>ago-22</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sep-22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oct-22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nov-22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dic-22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ene-23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feb-23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mar-23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Avance 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Año 2022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marL="71755" marR="71755" algn="ctr">
                        <a:lnSpc>
                          <a:spcPct val="115000"/>
                        </a:lnSpc>
                        <a:spcAft>
                          <a:spcPts val="0"/>
                        </a:spcAft>
                      </a:pPr>
                      <a:r>
                        <a:rPr lang="es-PE" sz="800">
                          <a:effectLst/>
                        </a:rPr>
                        <a:t>PERCENTIL 50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PE" sz="800">
                          <a:effectLst/>
                        </a:rPr>
                        <a:t>III-1*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0959540"/>
                  </a:ext>
                </a:extLst>
              </a:tr>
              <a:tr h="321107">
                <a:tc>
                  <a:txBody>
                    <a:bodyPr/>
                    <a:lstStyle/>
                    <a:p>
                      <a:pPr>
                        <a:lnSpc>
                          <a:spcPct val="115000"/>
                        </a:lnSpc>
                        <a:spcAft>
                          <a:spcPts val="0"/>
                        </a:spcAft>
                      </a:pPr>
                      <a:r>
                        <a:rPr lang="es-PE" sz="900" dirty="0">
                          <a:effectLst/>
                        </a:rPr>
                        <a:t>TASA IHO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4.1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1.8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1.4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0.90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a:effectLst/>
                        </a:rPr>
                        <a:t>1.03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000" dirty="0">
                          <a:effectLst/>
                        </a:rPr>
                        <a:t>0.92</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312897"/>
                  </a:ext>
                </a:extLst>
              </a:tr>
            </a:tbl>
          </a:graphicData>
        </a:graphic>
      </p:graphicFrame>
    </p:spTree>
    <p:extLst>
      <p:ext uri="{BB962C8B-B14F-4D97-AF65-F5344CB8AC3E}">
        <p14:creationId xmlns:p14="http://schemas.microsoft.com/office/powerpoint/2010/main" val="146227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25917" y="162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4" name="Rectángulo 3"/>
          <p:cNvSpPr/>
          <p:nvPr/>
        </p:nvSpPr>
        <p:spPr>
          <a:xfrm>
            <a:off x="1493135" y="4781608"/>
            <a:ext cx="10464085" cy="1754326"/>
          </a:xfrm>
          <a:prstGeom prst="rect">
            <a:avLst/>
          </a:prstGeom>
        </p:spPr>
        <p:txBody>
          <a:bodyPr wrap="square">
            <a:spAutoFit/>
          </a:bodyPr>
          <a:lstStyle/>
          <a:p>
            <a:r>
              <a:rPr lang="es-PE" dirty="0"/>
              <a:t>La densidad de Incidencia de Neumonía asociada a Ventilador Mecánico (NAV) en el año 2022 fue de 1.3 por 1000 días de exposición a VM que es mayor para el percentil 50 de todos los establecimientos de salud que pertenecen a la Red de Vigilancia de IAAS y menor para los establecimientos de categoría III-1. Mientras que a </a:t>
            </a:r>
            <a:r>
              <a:rPr lang="es-PE" b="1" dirty="0"/>
              <a:t>Marzo 2023</a:t>
            </a:r>
            <a:r>
              <a:rPr lang="es-PE" dirty="0"/>
              <a:t> es 7.4 por 1000 días de exposición a VM que es </a:t>
            </a:r>
            <a:r>
              <a:rPr lang="es-PE" b="1" dirty="0"/>
              <a:t>mayor</a:t>
            </a:r>
            <a:r>
              <a:rPr lang="es-PE" dirty="0"/>
              <a:t> para el percentil 50 y </a:t>
            </a:r>
            <a:r>
              <a:rPr lang="es-PE" b="1" dirty="0"/>
              <a:t>mayor</a:t>
            </a:r>
            <a:r>
              <a:rPr lang="es-PE" dirty="0"/>
              <a:t> para los establecimientos de categoría III-1.</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507130" y="298755"/>
            <a:ext cx="5317960" cy="3891280"/>
          </a:xfrm>
          <a:prstGeom prst="rect">
            <a:avLst/>
          </a:prstGeom>
          <a:noFill/>
        </p:spPr>
      </p:pic>
    </p:spTree>
    <p:extLst>
      <p:ext uri="{BB962C8B-B14F-4D97-AF65-F5344CB8AC3E}">
        <p14:creationId xmlns:p14="http://schemas.microsoft.com/office/powerpoint/2010/main" val="2919049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0786" y="656287"/>
            <a:ext cx="4084674" cy="3322608"/>
          </a:xfrm>
          <a:prstGeom prst="rect">
            <a:avLst/>
          </a:prstGeom>
        </p:spPr>
      </p:pic>
      <p:pic>
        <p:nvPicPr>
          <p:cNvPr id="5" name="Imagen 4"/>
          <p:cNvPicPr>
            <a:picLocks noChangeAspect="1"/>
          </p:cNvPicPr>
          <p:nvPr/>
        </p:nvPicPr>
        <p:blipFill>
          <a:blip r:embed="rId3"/>
          <a:stretch>
            <a:fillRect/>
          </a:stretch>
        </p:blipFill>
        <p:spPr>
          <a:xfrm>
            <a:off x="6964790" y="616810"/>
            <a:ext cx="4777466" cy="3242593"/>
          </a:xfrm>
          <a:prstGeom prst="rect">
            <a:avLst/>
          </a:prstGeom>
        </p:spPr>
      </p:pic>
      <p:pic>
        <p:nvPicPr>
          <p:cNvPr id="6" name="Imagen 5"/>
          <p:cNvPicPr>
            <a:picLocks noChangeAspect="1"/>
          </p:cNvPicPr>
          <p:nvPr/>
        </p:nvPicPr>
        <p:blipFill>
          <a:blip r:embed="rId4"/>
          <a:stretch>
            <a:fillRect/>
          </a:stretch>
        </p:blipFill>
        <p:spPr>
          <a:xfrm>
            <a:off x="4535938" y="4102369"/>
            <a:ext cx="4584589" cy="2755631"/>
          </a:xfrm>
          <a:prstGeom prst="rect">
            <a:avLst/>
          </a:prstGeom>
        </p:spPr>
      </p:pic>
      <p:sp>
        <p:nvSpPr>
          <p:cNvPr id="7" name="Rectángulo 6"/>
          <p:cNvSpPr/>
          <p:nvPr/>
        </p:nvSpPr>
        <p:spPr>
          <a:xfrm>
            <a:off x="368903" y="132704"/>
            <a:ext cx="10684920" cy="400110"/>
          </a:xfrm>
          <a:prstGeom prst="rect">
            <a:avLst/>
          </a:prstGeom>
        </p:spPr>
        <p:txBody>
          <a:bodyPr wrap="square">
            <a:spAutoFit/>
          </a:bodyPr>
          <a:lstStyle/>
          <a:p>
            <a:r>
              <a:rPr lang="es-PE" sz="2000" dirty="0"/>
              <a:t>Casos reportados personas expuestas al  virus de la rabia 2023 en el  HNDAC </a:t>
            </a:r>
          </a:p>
        </p:txBody>
      </p:sp>
    </p:spTree>
    <p:extLst>
      <p:ext uri="{BB962C8B-B14F-4D97-AF65-F5344CB8AC3E}">
        <p14:creationId xmlns:p14="http://schemas.microsoft.com/office/powerpoint/2010/main" val="128723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2838" y="6237962"/>
            <a:ext cx="11712488" cy="646331"/>
          </a:xfrm>
          <a:prstGeom prst="rect">
            <a:avLst/>
          </a:prstGeom>
          <a:noFill/>
        </p:spPr>
        <p:txBody>
          <a:bodyPr wrap="square" rtlCol="0">
            <a:spAutoFit/>
          </a:bodyPr>
          <a:lstStyle/>
          <a:p>
            <a:r>
              <a:rPr lang="es-PE" dirty="0"/>
              <a:t>Desde la Semana Epidemiológica 15 (14 y 15 de marzo) se aumento la positividad de casos COVID-19 con prueba antigénica </a:t>
            </a:r>
          </a:p>
        </p:txBody>
      </p:sp>
      <p:sp>
        <p:nvSpPr>
          <p:cNvPr id="2" name="CuadroTexto 1"/>
          <p:cNvSpPr txBox="1"/>
          <p:nvPr/>
        </p:nvSpPr>
        <p:spPr>
          <a:xfrm>
            <a:off x="2553196" y="5100963"/>
            <a:ext cx="6115777" cy="276999"/>
          </a:xfrm>
          <a:prstGeom prst="rect">
            <a:avLst/>
          </a:prstGeom>
          <a:noFill/>
        </p:spPr>
        <p:txBody>
          <a:bodyPr wrap="none" rtlCol="0">
            <a:spAutoFit/>
          </a:bodyPr>
          <a:lstStyle/>
          <a:p>
            <a:r>
              <a:rPr lang="es-PE" sz="1200" dirty="0"/>
              <a:t>Fuente: Ficha de investigación Epidemiológica COVID-19/MCOY/OESA-HNDAC</a:t>
            </a:r>
          </a:p>
        </p:txBody>
      </p:sp>
      <p:graphicFrame>
        <p:nvGraphicFramePr>
          <p:cNvPr id="5" name="Gráfico 4"/>
          <p:cNvGraphicFramePr>
            <a:graphicFrameLocks/>
          </p:cNvGraphicFramePr>
          <p:nvPr>
            <p:extLst>
              <p:ext uri="{D42A27DB-BD31-4B8C-83A1-F6EECF244321}">
                <p14:modId xmlns:p14="http://schemas.microsoft.com/office/powerpoint/2010/main" val="1121459836"/>
              </p:ext>
            </p:extLst>
          </p:nvPr>
        </p:nvGraphicFramePr>
        <p:xfrm>
          <a:off x="1828800" y="359764"/>
          <a:ext cx="9069049"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72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7941"/>
            <a:ext cx="10515600" cy="5679022"/>
          </a:xfrm>
        </p:spPr>
        <p:txBody>
          <a:bodyPr>
            <a:normAutofit fontScale="92500" lnSpcReduction="20000"/>
          </a:bodyPr>
          <a:lstStyle/>
          <a:p>
            <a:pPr marL="0" indent="0">
              <a:buNone/>
            </a:pPr>
            <a:r>
              <a:rPr lang="es-PE" sz="3200" b="1" spc="-150" dirty="0"/>
              <a:t>PERSONAL DE LA OFICINA DE EPIDEMIOLOGIA Y SALUD AMBIENTAL</a:t>
            </a:r>
          </a:p>
          <a:p>
            <a:pPr marL="0" indent="0">
              <a:buNone/>
            </a:pPr>
            <a:endParaRPr lang="es-PE" sz="3200" b="1" spc="-150" dirty="0"/>
          </a:p>
          <a:p>
            <a:pPr marL="0" indent="0" algn="just">
              <a:buNone/>
            </a:pPr>
            <a:r>
              <a:rPr lang="es-PE" sz="2100" dirty="0">
                <a:latin typeface="Andalus" panose="02020603050405020304" pitchFamily="18" charset="-78"/>
                <a:cs typeface="Andalus" panose="02020603050405020304" pitchFamily="18" charset="-78"/>
              </a:rPr>
              <a:t>Dra.	 		Silvia Mendocilla García</a:t>
            </a:r>
          </a:p>
          <a:p>
            <a:pPr marL="0" indent="0" algn="just">
              <a:buNone/>
            </a:pPr>
            <a:r>
              <a:rPr lang="es-PE" sz="2100" dirty="0">
                <a:latin typeface="Andalus" panose="02020603050405020304" pitchFamily="18" charset="-78"/>
                <a:cs typeface="Andalus" panose="02020603050405020304" pitchFamily="18" charset="-78"/>
              </a:rPr>
              <a:t>Lic.	       	 	Mirian Cribillero Roca</a:t>
            </a:r>
          </a:p>
          <a:p>
            <a:pPr marL="0" indent="0" algn="just">
              <a:buNone/>
            </a:pPr>
            <a:r>
              <a:rPr lang="es-PE" sz="2100" dirty="0">
                <a:latin typeface="Andalus" panose="02020603050405020304" pitchFamily="18" charset="-78"/>
                <a:cs typeface="Andalus" panose="02020603050405020304" pitchFamily="18" charset="-78"/>
              </a:rPr>
              <a:t>Lic.	        	Payda Tuesta Ríos</a:t>
            </a:r>
          </a:p>
          <a:p>
            <a:pPr marL="0" indent="0" algn="just">
              <a:buNone/>
            </a:pPr>
            <a:r>
              <a:rPr lang="es-PE" sz="2100" dirty="0">
                <a:latin typeface="Andalus" panose="02020603050405020304" pitchFamily="18" charset="-78"/>
                <a:cs typeface="Andalus" panose="02020603050405020304" pitchFamily="18" charset="-78"/>
              </a:rPr>
              <a:t>Obst.	 	Karol Pinedo Gamarra</a:t>
            </a:r>
          </a:p>
          <a:p>
            <a:pPr marL="0" indent="0" algn="just">
              <a:buNone/>
            </a:pPr>
            <a:r>
              <a:rPr lang="es-PE" sz="2100" dirty="0">
                <a:latin typeface="Andalus" panose="02020603050405020304" pitchFamily="18" charset="-78"/>
                <a:cs typeface="Andalus" panose="02020603050405020304" pitchFamily="18" charset="-78"/>
              </a:rPr>
              <a:t>Ing.        		Carmen Tolentino Luna</a:t>
            </a:r>
          </a:p>
          <a:p>
            <a:pPr marL="0" indent="0">
              <a:buNone/>
            </a:pPr>
            <a:r>
              <a:rPr lang="es-PE" sz="2100" dirty="0">
                <a:latin typeface="Andalus" panose="02020603050405020304" pitchFamily="18" charset="-78"/>
                <a:cs typeface="Andalus" panose="02020603050405020304" pitchFamily="18" charset="-78"/>
              </a:rPr>
              <a:t>TAP.			Demetrio Abregú Espinoza</a:t>
            </a:r>
          </a:p>
          <a:p>
            <a:pPr marL="0" indent="0">
              <a:buNone/>
            </a:pPr>
            <a:r>
              <a:rPr lang="es-PE" sz="2100" dirty="0">
                <a:latin typeface="Andalus" panose="02020603050405020304" pitchFamily="18" charset="-78"/>
                <a:cs typeface="Andalus" panose="02020603050405020304" pitchFamily="18" charset="-78"/>
              </a:rPr>
              <a:t>TAP.	 </a:t>
            </a:r>
            <a:r>
              <a:rPr lang="es-PE" sz="2100" dirty="0" smtClean="0">
                <a:latin typeface="Andalus" panose="02020603050405020304" pitchFamily="18" charset="-78"/>
                <a:cs typeface="Andalus" panose="02020603050405020304" pitchFamily="18" charset="-78"/>
              </a:rPr>
              <a:t>	     </a:t>
            </a:r>
            <a:r>
              <a:rPr lang="es-PE" sz="2100" dirty="0">
                <a:latin typeface="Andalus" panose="02020603050405020304" pitchFamily="18" charset="-78"/>
                <a:cs typeface="Andalus" panose="02020603050405020304" pitchFamily="18" charset="-78"/>
              </a:rPr>
              <a:t>	Bacilio Abregú Espinoza</a:t>
            </a:r>
          </a:p>
          <a:p>
            <a:pPr marL="0" indent="0">
              <a:buNone/>
            </a:pPr>
            <a:r>
              <a:rPr lang="es-PE" sz="2100" dirty="0">
                <a:latin typeface="Andalus" panose="02020603050405020304" pitchFamily="18" charset="-78"/>
                <a:cs typeface="Andalus" panose="02020603050405020304" pitchFamily="18" charset="-78"/>
              </a:rPr>
              <a:t>TAP.	      	</a:t>
            </a:r>
            <a:r>
              <a:rPr lang="es-PE" sz="2100" dirty="0" smtClean="0">
                <a:latin typeface="Andalus" panose="02020603050405020304" pitchFamily="18" charset="-78"/>
                <a:cs typeface="Andalus" panose="02020603050405020304" pitchFamily="18" charset="-78"/>
              </a:rPr>
              <a:t>	Ángel </a:t>
            </a:r>
            <a:r>
              <a:rPr lang="es-PE" sz="2100" dirty="0">
                <a:latin typeface="Andalus" panose="02020603050405020304" pitchFamily="18" charset="-78"/>
                <a:cs typeface="Andalus" panose="02020603050405020304" pitchFamily="18" charset="-78"/>
              </a:rPr>
              <a:t>Alvarado Cárdenas</a:t>
            </a:r>
          </a:p>
          <a:p>
            <a:pPr marL="0" indent="0">
              <a:buNone/>
            </a:pPr>
            <a:r>
              <a:rPr lang="es-PE" sz="2100" dirty="0">
                <a:latin typeface="Andalus" panose="02020603050405020304" pitchFamily="18" charset="-78"/>
                <a:cs typeface="Andalus" panose="02020603050405020304" pitchFamily="18" charset="-78"/>
              </a:rPr>
              <a:t>Aux. Adm.  	Fayrath Valiente Valdivia</a:t>
            </a:r>
          </a:p>
          <a:p>
            <a:pPr marL="0" indent="0">
              <a:buNone/>
            </a:pPr>
            <a:r>
              <a:rPr lang="es-PE" sz="2100" dirty="0">
                <a:latin typeface="Andalus" panose="02020603050405020304" pitchFamily="18" charset="-78"/>
                <a:cs typeface="Andalus" panose="02020603050405020304" pitchFamily="18" charset="-78"/>
              </a:rPr>
              <a:t>Aux. Adm.  	Milagros Obregón Yataco</a:t>
            </a:r>
          </a:p>
          <a:p>
            <a:pPr marL="0" indent="0">
              <a:buNone/>
            </a:pPr>
            <a:r>
              <a:rPr lang="es-PE" sz="2100" dirty="0" smtClean="0">
                <a:latin typeface="Andalus" panose="02020603050405020304" pitchFamily="18" charset="-78"/>
                <a:cs typeface="Andalus" panose="02020603050405020304" pitchFamily="18" charset="-78"/>
              </a:rPr>
              <a:t>Secretaria</a:t>
            </a:r>
            <a:r>
              <a:rPr lang="es-PE" sz="2100" dirty="0">
                <a:latin typeface="Andalus" panose="02020603050405020304" pitchFamily="18" charset="-78"/>
                <a:cs typeface="Andalus" panose="02020603050405020304" pitchFamily="18" charset="-78"/>
              </a:rPr>
              <a:t>	Alejandrina Sánchez Camacho</a:t>
            </a:r>
          </a:p>
          <a:p>
            <a:endParaRPr lang="es-PE" dirty="0"/>
          </a:p>
        </p:txBody>
      </p:sp>
    </p:spTree>
    <p:extLst>
      <p:ext uri="{BB962C8B-B14F-4D97-AF65-F5344CB8AC3E}">
        <p14:creationId xmlns:p14="http://schemas.microsoft.com/office/powerpoint/2010/main" val="235548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2598" y="182445"/>
            <a:ext cx="5937473" cy="3974325"/>
          </a:xfrm>
          <a:prstGeom prst="rect">
            <a:avLst/>
          </a:prstGeom>
        </p:spPr>
      </p:pic>
      <p:pic>
        <p:nvPicPr>
          <p:cNvPr id="4" name="Imagen 3"/>
          <p:cNvPicPr>
            <a:picLocks noChangeAspect="1"/>
          </p:cNvPicPr>
          <p:nvPr/>
        </p:nvPicPr>
        <p:blipFill>
          <a:blip r:embed="rId3"/>
          <a:stretch>
            <a:fillRect/>
          </a:stretch>
        </p:blipFill>
        <p:spPr>
          <a:xfrm>
            <a:off x="6181564" y="2567836"/>
            <a:ext cx="5893203" cy="4158641"/>
          </a:xfrm>
          <a:prstGeom prst="rect">
            <a:avLst/>
          </a:prstGeom>
        </p:spPr>
      </p:pic>
      <p:sp>
        <p:nvSpPr>
          <p:cNvPr id="5" name="Rectángulo 4"/>
          <p:cNvSpPr/>
          <p:nvPr/>
        </p:nvSpPr>
        <p:spPr>
          <a:xfrm>
            <a:off x="112597" y="4647156"/>
            <a:ext cx="5937474" cy="2031325"/>
          </a:xfrm>
          <a:prstGeom prst="rect">
            <a:avLst/>
          </a:prstGeom>
        </p:spPr>
        <p:txBody>
          <a:bodyPr wrap="square">
            <a:spAutoFit/>
          </a:bodyPr>
          <a:lstStyle/>
          <a:p>
            <a:r>
              <a:rPr lang="es-PE" dirty="0"/>
              <a:t>De los  casos confirmados el 62.68% son del género femenino y el 37.32% del genero masculino. El  grupo de edad más afectado es el de 25 a 30 años con un 12% , seguido de 30 a 35 años con 10.5% (147 casos).</a:t>
            </a:r>
          </a:p>
          <a:p>
            <a:r>
              <a:rPr lang="es-PE" dirty="0"/>
              <a:t>La principal comorbilidad es ser trabajador de salud en un 44.3%.</a:t>
            </a:r>
          </a:p>
          <a:p>
            <a:endParaRPr lang="es-PE" dirty="0"/>
          </a:p>
        </p:txBody>
      </p:sp>
    </p:spTree>
    <p:extLst>
      <p:ext uri="{BB962C8B-B14F-4D97-AF65-F5344CB8AC3E}">
        <p14:creationId xmlns:p14="http://schemas.microsoft.com/office/powerpoint/2010/main" val="124073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03225"/>
            <a:ext cx="10515600" cy="1325563"/>
          </a:xfrm>
        </p:spPr>
        <p:txBody>
          <a:bodyPr/>
          <a:lstStyle/>
          <a:p>
            <a:r>
              <a:rPr lang="es-PE" dirty="0"/>
              <a:t/>
            </a:r>
            <a:br>
              <a:rPr lang="es-PE" dirty="0"/>
            </a:br>
            <a:endParaRPr lang="es-PE" dirty="0"/>
          </a:p>
        </p:txBody>
      </p:sp>
      <p:sp>
        <p:nvSpPr>
          <p:cNvPr id="5" name="CuadroTexto 4"/>
          <p:cNvSpPr txBox="1"/>
          <p:nvPr/>
        </p:nvSpPr>
        <p:spPr>
          <a:xfrm>
            <a:off x="1460500" y="6007100"/>
            <a:ext cx="6760207" cy="461665"/>
          </a:xfrm>
          <a:prstGeom prst="rect">
            <a:avLst/>
          </a:prstGeom>
          <a:noFill/>
        </p:spPr>
        <p:txBody>
          <a:bodyPr wrap="square" rtlCol="0">
            <a:spAutoFit/>
          </a:bodyPr>
          <a:lstStyle/>
          <a:p>
            <a:endParaRPr lang="es-PE" sz="1200" dirty="0"/>
          </a:p>
          <a:p>
            <a:r>
              <a:rPr lang="es-PE" sz="1200" dirty="0"/>
              <a:t>Semana actualizado al 10/04/2023</a:t>
            </a:r>
          </a:p>
        </p:txBody>
      </p:sp>
      <p:sp>
        <p:nvSpPr>
          <p:cNvPr id="8" name="CuadroTexto 7"/>
          <p:cNvSpPr txBox="1"/>
          <p:nvPr/>
        </p:nvSpPr>
        <p:spPr>
          <a:xfrm>
            <a:off x="1460500" y="6468765"/>
            <a:ext cx="2611612" cy="246221"/>
          </a:xfrm>
          <a:prstGeom prst="rect">
            <a:avLst/>
          </a:prstGeom>
          <a:noFill/>
        </p:spPr>
        <p:txBody>
          <a:bodyPr wrap="none" rtlCol="0">
            <a:spAutoFit/>
          </a:bodyPr>
          <a:lstStyle/>
          <a:p>
            <a:r>
              <a:rPr lang="es-PE" sz="1000" dirty="0"/>
              <a:t>Fuente: INSTITUTO NACIONAL DE SALUD</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418699418"/>
              </p:ext>
            </p:extLst>
          </p:nvPr>
        </p:nvGraphicFramePr>
        <p:xfrm>
          <a:off x="1947553" y="570016"/>
          <a:ext cx="9607138" cy="5341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524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
            </a:r>
            <a:br>
              <a:rPr lang="es-PE" dirty="0"/>
            </a:b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6783588"/>
              </p:ext>
            </p:extLst>
          </p:nvPr>
        </p:nvGraphicFramePr>
        <p:xfrm>
          <a:off x="1003300" y="1371600"/>
          <a:ext cx="9601200" cy="480536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549400" y="6565900"/>
            <a:ext cx="1978427" cy="276999"/>
          </a:xfrm>
          <a:prstGeom prst="rect">
            <a:avLst/>
          </a:prstGeom>
          <a:noFill/>
        </p:spPr>
        <p:txBody>
          <a:bodyPr wrap="none" rtlCol="0">
            <a:spAutoFit/>
          </a:bodyPr>
          <a:lstStyle/>
          <a:p>
            <a:r>
              <a:rPr lang="es-PE" sz="1200" dirty="0"/>
              <a:t>Fuente: DIRESA-CALLAO</a:t>
            </a:r>
          </a:p>
        </p:txBody>
      </p:sp>
    </p:spTree>
    <p:extLst>
      <p:ext uri="{BB962C8B-B14F-4D97-AF65-F5344CB8AC3E}">
        <p14:creationId xmlns:p14="http://schemas.microsoft.com/office/powerpoint/2010/main" val="2004647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
            </a:r>
            <a:br>
              <a:rPr lang="es-PE" dirty="0"/>
            </a:br>
            <a:endParaRPr lang="es-PE" dirty="0"/>
          </a:p>
        </p:txBody>
      </p:sp>
      <p:graphicFrame>
        <p:nvGraphicFramePr>
          <p:cNvPr id="4" name="Marcador de contenido 3"/>
          <p:cNvGraphicFramePr>
            <a:graphicFrameLocks noGrp="1"/>
          </p:cNvGraphicFramePr>
          <p:nvPr>
            <p:ph idx="1"/>
          </p:nvPr>
        </p:nvGraphicFramePr>
        <p:xfrm>
          <a:off x="1841500" y="365125"/>
          <a:ext cx="8089900"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1534885" y="5502728"/>
            <a:ext cx="8882743" cy="461665"/>
          </a:xfrm>
          <a:prstGeom prst="rect">
            <a:avLst/>
          </a:prstGeom>
          <a:noFill/>
        </p:spPr>
        <p:txBody>
          <a:bodyPr wrap="square" rtlCol="0">
            <a:spAutoFit/>
          </a:bodyPr>
          <a:lstStyle/>
          <a:p>
            <a:r>
              <a:rPr lang="es-PE" sz="2400" dirty="0"/>
              <a:t>Incluye: XXB original,XBB.1,XBB.1.1,XBB.2,XBB.3.2 Y XBB.4</a:t>
            </a:r>
          </a:p>
        </p:txBody>
      </p:sp>
      <p:sp>
        <p:nvSpPr>
          <p:cNvPr id="9" name="CuadroTexto 8"/>
          <p:cNvSpPr txBox="1"/>
          <p:nvPr/>
        </p:nvSpPr>
        <p:spPr>
          <a:xfrm>
            <a:off x="2286000" y="6515100"/>
            <a:ext cx="1978427" cy="276999"/>
          </a:xfrm>
          <a:prstGeom prst="rect">
            <a:avLst/>
          </a:prstGeom>
          <a:noFill/>
        </p:spPr>
        <p:txBody>
          <a:bodyPr wrap="none" rtlCol="0">
            <a:spAutoFit/>
          </a:bodyPr>
          <a:lstStyle/>
          <a:p>
            <a:r>
              <a:rPr lang="es-PE" sz="1200" dirty="0"/>
              <a:t>Fuente: DIRESA-CALLAO</a:t>
            </a:r>
          </a:p>
        </p:txBody>
      </p:sp>
    </p:spTree>
    <p:extLst>
      <p:ext uri="{BB962C8B-B14F-4D97-AF65-F5344CB8AC3E}">
        <p14:creationId xmlns:p14="http://schemas.microsoft.com/office/powerpoint/2010/main" val="183957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638836-64A8-4C1C-A659-7E504607317A}"/>
              </a:ext>
            </a:extLst>
          </p:cNvPr>
          <p:cNvPicPr>
            <a:picLocks noChangeAspect="1"/>
          </p:cNvPicPr>
          <p:nvPr/>
        </p:nvPicPr>
        <p:blipFill>
          <a:blip r:embed="rId2"/>
          <a:stretch>
            <a:fillRect/>
          </a:stretch>
        </p:blipFill>
        <p:spPr>
          <a:xfrm>
            <a:off x="252036" y="282804"/>
            <a:ext cx="11687928" cy="6136850"/>
          </a:xfrm>
          <a:prstGeom prst="rect">
            <a:avLst/>
          </a:prstGeom>
        </p:spPr>
      </p:pic>
    </p:spTree>
    <p:extLst>
      <p:ext uri="{BB962C8B-B14F-4D97-AF65-F5344CB8AC3E}">
        <p14:creationId xmlns:p14="http://schemas.microsoft.com/office/powerpoint/2010/main" val="409196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6E7117-8ABD-49B5-9DF0-6FB9FB12388B}"/>
              </a:ext>
            </a:extLst>
          </p:cNvPr>
          <p:cNvPicPr>
            <a:picLocks noChangeAspect="1"/>
          </p:cNvPicPr>
          <p:nvPr/>
        </p:nvPicPr>
        <p:blipFill>
          <a:blip r:embed="rId2"/>
          <a:stretch>
            <a:fillRect/>
          </a:stretch>
        </p:blipFill>
        <p:spPr>
          <a:xfrm>
            <a:off x="2007910" y="1223503"/>
            <a:ext cx="8653806" cy="3819837"/>
          </a:xfrm>
          <a:prstGeom prst="rect">
            <a:avLst/>
          </a:prstGeom>
        </p:spPr>
      </p:pic>
      <p:sp>
        <p:nvSpPr>
          <p:cNvPr id="4" name="CuadroTexto 3">
            <a:extLst>
              <a:ext uri="{FF2B5EF4-FFF2-40B4-BE49-F238E27FC236}">
                <a16:creationId xmlns:a16="http://schemas.microsoft.com/office/drawing/2014/main" id="{2DFCBB69-5B0D-4167-BCF9-5E85B393AED3}"/>
              </a:ext>
            </a:extLst>
          </p:cNvPr>
          <p:cNvSpPr txBox="1"/>
          <p:nvPr/>
        </p:nvSpPr>
        <p:spPr>
          <a:xfrm>
            <a:off x="3584543" y="615769"/>
            <a:ext cx="6094428" cy="369332"/>
          </a:xfrm>
          <a:prstGeom prst="rect">
            <a:avLst/>
          </a:prstGeom>
          <a:noFill/>
        </p:spPr>
        <p:txBody>
          <a:bodyPr wrap="square">
            <a:spAutoFit/>
          </a:bodyPr>
          <a:lstStyle/>
          <a:p>
            <a:pPr algn="ctr"/>
            <a:r>
              <a:rPr lang="es-MX" b="1" dirty="0"/>
              <a:t>MATRIZ BABIES HNDAC ITRIM.-2023</a:t>
            </a:r>
          </a:p>
        </p:txBody>
      </p:sp>
      <p:sp>
        <p:nvSpPr>
          <p:cNvPr id="6" name="CuadroTexto 5">
            <a:extLst>
              <a:ext uri="{FF2B5EF4-FFF2-40B4-BE49-F238E27FC236}">
                <a16:creationId xmlns:a16="http://schemas.microsoft.com/office/drawing/2014/main" id="{6DA06862-7608-45CE-94D3-DF99E6FAC42D}"/>
              </a:ext>
            </a:extLst>
          </p:cNvPr>
          <p:cNvSpPr txBox="1"/>
          <p:nvPr/>
        </p:nvSpPr>
        <p:spPr>
          <a:xfrm>
            <a:off x="2007910" y="5401558"/>
            <a:ext cx="9502218" cy="923330"/>
          </a:xfrm>
          <a:prstGeom prst="rect">
            <a:avLst/>
          </a:prstGeom>
          <a:noFill/>
        </p:spPr>
        <p:txBody>
          <a:bodyPr wrap="square">
            <a:spAutoFit/>
          </a:bodyPr>
          <a:lstStyle/>
          <a:p>
            <a:r>
              <a:rPr lang="es-MX" sz="1200" dirty="0"/>
              <a:t>La Matriz BABIES, es una herramienta de análisis que cruza las variables de edad en el momento de la muerte del feto o neonato (antes/ durante /después del parto), con el peso al nacer, en un marco de prioridades de intervención y evaluación de las mismas. </a:t>
            </a:r>
          </a:p>
          <a:p>
            <a:endParaRPr lang="es-MX" dirty="0"/>
          </a:p>
        </p:txBody>
      </p:sp>
    </p:spTree>
    <p:extLst>
      <p:ext uri="{BB962C8B-B14F-4D97-AF65-F5344CB8AC3E}">
        <p14:creationId xmlns:p14="http://schemas.microsoft.com/office/powerpoint/2010/main" val="320476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a:extLst>
              <a:ext uri="{FF2B5EF4-FFF2-40B4-BE49-F238E27FC236}">
                <a16:creationId xmlns:a16="http://schemas.microsoft.com/office/drawing/2014/main" id="{00000000-0008-0000-0D00-000005000000}"/>
              </a:ext>
            </a:extLst>
          </p:cNvPr>
          <p:cNvGraphicFramePr>
            <a:graphicFrameLocks/>
          </p:cNvGraphicFramePr>
          <p:nvPr>
            <p:extLst>
              <p:ext uri="{D42A27DB-BD31-4B8C-83A1-F6EECF244321}">
                <p14:modId xmlns:p14="http://schemas.microsoft.com/office/powerpoint/2010/main" val="2292217748"/>
              </p:ext>
            </p:extLst>
          </p:nvPr>
        </p:nvGraphicFramePr>
        <p:xfrm>
          <a:off x="841493" y="742949"/>
          <a:ext cx="10509013" cy="5267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07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2A7338-1353-44DD-8E7D-997045661480}"/>
              </a:ext>
            </a:extLst>
          </p:cNvPr>
          <p:cNvPicPr>
            <a:picLocks noChangeAspect="1"/>
          </p:cNvPicPr>
          <p:nvPr/>
        </p:nvPicPr>
        <p:blipFill>
          <a:blip r:embed="rId2"/>
          <a:stretch>
            <a:fillRect/>
          </a:stretch>
        </p:blipFill>
        <p:spPr>
          <a:xfrm>
            <a:off x="150829" y="384885"/>
            <a:ext cx="11698664" cy="5899625"/>
          </a:xfrm>
          <a:prstGeom prst="rect">
            <a:avLst/>
          </a:prstGeom>
        </p:spPr>
      </p:pic>
    </p:spTree>
    <p:extLst>
      <p:ext uri="{BB962C8B-B14F-4D97-AF65-F5344CB8AC3E}">
        <p14:creationId xmlns:p14="http://schemas.microsoft.com/office/powerpoint/2010/main" val="42526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8563208" cy="1646302"/>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COMPOMENTE DE SALUD AMBIENTAL</a:t>
            </a:r>
          </a:p>
        </p:txBody>
      </p:sp>
    </p:spTree>
    <p:extLst>
      <p:ext uri="{BB962C8B-B14F-4D97-AF65-F5344CB8AC3E}">
        <p14:creationId xmlns:p14="http://schemas.microsoft.com/office/powerpoint/2010/main" val="157057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951D8E-D8E3-48E0-A999-A42C10DE1B16}"/>
              </a:ext>
            </a:extLst>
          </p:cNvPr>
          <p:cNvSpPr txBox="1"/>
          <p:nvPr/>
        </p:nvSpPr>
        <p:spPr>
          <a:xfrm>
            <a:off x="411061" y="5154392"/>
            <a:ext cx="11086047" cy="830997"/>
          </a:xfrm>
          <a:prstGeom prst="rect">
            <a:avLst/>
          </a:prstGeom>
          <a:noFill/>
        </p:spPr>
        <p:txBody>
          <a:bodyPr wrap="square" rtlCol="0">
            <a:spAutoFit/>
          </a:bodyPr>
          <a:lstStyle/>
          <a:p>
            <a:pPr algn="just"/>
            <a:r>
              <a:rPr lang="es-ES" sz="1600" dirty="0">
                <a:latin typeface="Arial Narrow" panose="020B0606020202030204" pitchFamily="34" charset="0"/>
              </a:rPr>
              <a:t>En el 2020, el HNDAC generó un promedio de 35,455.9 kg mensuales de residuos peligrosos, en el 2021 generó un promedio de 41,741.15 kg, el 2022 generó un promedio de 35,958.81 Kg  y en el 2023 esta generando un promedio de 40382.0 kg de residuos peligroso; se observa  una tendencia al incremento de residuos peligroso que genera el HNDAC.</a:t>
            </a:r>
            <a:endParaRPr lang="es-PE" sz="1600" dirty="0">
              <a:latin typeface="Arial Narrow" panose="020B0606020202030204" pitchFamily="34" charset="0"/>
            </a:endParaRPr>
          </a:p>
        </p:txBody>
      </p:sp>
      <p:graphicFrame>
        <p:nvGraphicFramePr>
          <p:cNvPr id="13" name="Tabla 12">
            <a:extLst>
              <a:ext uri="{FF2B5EF4-FFF2-40B4-BE49-F238E27FC236}">
                <a16:creationId xmlns:a16="http://schemas.microsoft.com/office/drawing/2014/main" id="{BE354F0D-FD30-4267-BD79-03825E4F2B2F}"/>
              </a:ext>
            </a:extLst>
          </p:cNvPr>
          <p:cNvGraphicFramePr>
            <a:graphicFrameLocks noGrp="1"/>
          </p:cNvGraphicFramePr>
          <p:nvPr/>
        </p:nvGraphicFramePr>
        <p:xfrm>
          <a:off x="274449" y="872611"/>
          <a:ext cx="2209444" cy="1430529"/>
        </p:xfrm>
        <a:graphic>
          <a:graphicData uri="http://schemas.openxmlformats.org/drawingml/2006/table">
            <a:tbl>
              <a:tblPr/>
              <a:tblGrid>
                <a:gridCol w="766281">
                  <a:extLst>
                    <a:ext uri="{9D8B030D-6E8A-4147-A177-3AD203B41FA5}">
                      <a16:colId xmlns:a16="http://schemas.microsoft.com/office/drawing/2014/main" val="159745396"/>
                    </a:ext>
                  </a:extLst>
                </a:gridCol>
                <a:gridCol w="1443163">
                  <a:extLst>
                    <a:ext uri="{9D8B030D-6E8A-4147-A177-3AD203B41FA5}">
                      <a16:colId xmlns:a16="http://schemas.microsoft.com/office/drawing/2014/main" val="1956687129"/>
                    </a:ext>
                  </a:extLst>
                </a:gridCol>
              </a:tblGrid>
              <a:tr h="669771">
                <a:tc>
                  <a:txBody>
                    <a:bodyPr/>
                    <a:lstStyle/>
                    <a:p>
                      <a:pPr algn="ctr" fontAlgn="ctr"/>
                      <a:r>
                        <a:rPr lang="es-PE" sz="1100" b="1" i="0" u="none" strike="noStrike">
                          <a:solidFill>
                            <a:srgbClr val="000000"/>
                          </a:solidFill>
                          <a:effectLst/>
                          <a:latin typeface="Calibri" panose="020F0502020204030204" pitchFamily="34" charset="0"/>
                        </a:rPr>
                        <a:t>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dirty="0">
                          <a:solidFill>
                            <a:srgbClr val="000000"/>
                          </a:solidFill>
                          <a:effectLst/>
                          <a:latin typeface="Calibri" panose="020F0502020204030204" pitchFamily="34" charset="0"/>
                        </a:rPr>
                        <a:t>PROMEDIO DE RESIDUOS SOLIDOS PELIGROSOS (MENSUAL)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092141"/>
                  </a:ext>
                </a:extLst>
              </a:tr>
              <a:tr h="187611">
                <a:tc>
                  <a:txBody>
                    <a:bodyPr/>
                    <a:lstStyle/>
                    <a:p>
                      <a:pPr algn="ctr" fontAlgn="b"/>
                      <a:r>
                        <a:rPr lang="es-PE" sz="11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35456.0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231052"/>
                  </a:ext>
                </a:extLst>
              </a:tr>
              <a:tr h="187611">
                <a:tc>
                  <a:txBody>
                    <a:bodyPr/>
                    <a:lstStyle/>
                    <a:p>
                      <a:pPr algn="ctr" fontAlgn="b"/>
                      <a:r>
                        <a:rPr lang="es-PE" sz="11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41741.2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810024"/>
                  </a:ext>
                </a:extLst>
              </a:tr>
              <a:tr h="187611">
                <a:tc>
                  <a:txBody>
                    <a:bodyPr/>
                    <a:lstStyle/>
                    <a:p>
                      <a:pPr algn="ctr" fontAlgn="b"/>
                      <a:r>
                        <a:rPr lang="es-PE" sz="1100" b="1" i="0" u="none" strike="noStrike">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35958.8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121246"/>
                  </a:ext>
                </a:extLst>
              </a:tr>
              <a:tr h="187611">
                <a:tc>
                  <a:txBody>
                    <a:bodyPr/>
                    <a:lstStyle/>
                    <a:p>
                      <a:pPr algn="ctr" fontAlgn="b"/>
                      <a:r>
                        <a:rPr lang="es-PE" sz="1100" b="1" i="0" u="none" strike="noStrike">
                          <a:solidFill>
                            <a:srgbClr val="000000"/>
                          </a:solidFill>
                          <a:effectLst/>
                          <a:latin typeface="Calibri" panose="020F0502020204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Calibri" panose="020F0502020204030204" pitchFamily="34" charset="0"/>
                        </a:rPr>
                        <a:t>40382.0</a:t>
                      </a:r>
                      <a:endParaRPr lang="es-PE"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31323"/>
                  </a:ext>
                </a:extLst>
              </a:tr>
            </a:tbl>
          </a:graphicData>
        </a:graphic>
      </p:graphicFrame>
      <p:sp>
        <p:nvSpPr>
          <p:cNvPr id="2" name="CuadroTexto 1">
            <a:extLst>
              <a:ext uri="{FF2B5EF4-FFF2-40B4-BE49-F238E27FC236}">
                <a16:creationId xmlns:a16="http://schemas.microsoft.com/office/drawing/2014/main" id="{96A31ACE-782C-4B80-930C-18700575793C}"/>
              </a:ext>
            </a:extLst>
          </p:cNvPr>
          <p:cNvSpPr txBox="1"/>
          <p:nvPr/>
        </p:nvSpPr>
        <p:spPr>
          <a:xfrm>
            <a:off x="2778808" y="4711074"/>
            <a:ext cx="5500224" cy="276999"/>
          </a:xfrm>
          <a:prstGeom prst="rect">
            <a:avLst/>
          </a:prstGeom>
          <a:noFill/>
        </p:spPr>
        <p:txBody>
          <a:bodyPr wrap="none" rtlCol="0">
            <a:spAutoFit/>
          </a:bodyPr>
          <a:lstStyle/>
          <a:p>
            <a:r>
              <a:rPr lang="es-ES" sz="1200" b="1" dirty="0">
                <a:latin typeface="Arial Narrow" panose="020B0606020202030204" pitchFamily="34" charset="0"/>
              </a:rPr>
              <a:t>Fuente: </a:t>
            </a:r>
            <a:r>
              <a:rPr lang="es-ES" sz="1200" dirty="0">
                <a:latin typeface="Arial Narrow" panose="020B0606020202030204" pitchFamily="34" charset="0"/>
              </a:rPr>
              <a:t>Ficha de Monitoreo del servicio de recolección externa de RRSS peligroso del HNDAC</a:t>
            </a:r>
            <a:endParaRPr lang="es-PE" dirty="0">
              <a:latin typeface="Arial Narrow" panose="020B0606020202030204" pitchFamily="34" charset="0"/>
            </a:endParaRPr>
          </a:p>
        </p:txBody>
      </p:sp>
      <p:graphicFrame>
        <p:nvGraphicFramePr>
          <p:cNvPr id="6" name="Gráfico 5">
            <a:extLst>
              <a:ext uri="{FF2B5EF4-FFF2-40B4-BE49-F238E27FC236}">
                <a16:creationId xmlns:a16="http://schemas.microsoft.com/office/drawing/2014/main" id="{E578FB12-6508-48EC-A157-DA725C586281}"/>
              </a:ext>
            </a:extLst>
          </p:cNvPr>
          <p:cNvGraphicFramePr>
            <a:graphicFrameLocks/>
          </p:cNvGraphicFramePr>
          <p:nvPr/>
        </p:nvGraphicFramePr>
        <p:xfrm>
          <a:off x="3084133" y="411062"/>
          <a:ext cx="8190670" cy="4300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44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164" y="1577707"/>
            <a:ext cx="11790836" cy="4410138"/>
          </a:xfrm>
        </p:spPr>
        <p:txBody>
          <a:bodyPr>
            <a:noAutofit/>
          </a:bodyPr>
          <a:lstStyle/>
          <a:p>
            <a:pPr algn="just"/>
            <a:r>
              <a:rPr lang="es-PE" sz="2000" i="1" dirty="0"/>
              <a:t>“</a:t>
            </a:r>
            <a:r>
              <a:rPr lang="es-MX" sz="2000" i="1" dirty="0"/>
              <a:t>Es una oportunidad para reflexionar sobre las lecciones de la pandemia del COVID-19 y redoblar esfuerzos para garantizar el acceso a la salud y bienestar de todas las personas.</a:t>
            </a:r>
            <a:br>
              <a:rPr lang="es-MX" sz="2000" i="1" dirty="0"/>
            </a:br>
            <a:r>
              <a:rPr lang="es-MX" sz="2000" i="1" dirty="0"/>
              <a:t>La pandemia del COVID-19 puso en evidencia la fragilidad de los sistemas de salud y las desigualdades estructurales existentes para el efectivo acceso al derecho a la salud establecido en la Declaración Universal de Derechos Humanos. Al mismo tiempo, trajo consigo impactos y efectos en la salud y el bienestar de las personas que requieren repensar las políticas y reflexionar sobre las lecciones de esta pandemia</a:t>
            </a:r>
            <a:r>
              <a:rPr lang="es-PE" sz="2000" i="1" baseline="30000" dirty="0">
                <a:solidFill>
                  <a:schemeClr val="accent5">
                    <a:lumMod val="75000"/>
                  </a:schemeClr>
                </a:solidFill>
              </a:rPr>
              <a:t>”1</a:t>
            </a:r>
            <a:br>
              <a:rPr lang="es-PE" sz="2000" i="1" baseline="30000" dirty="0">
                <a:solidFill>
                  <a:schemeClr val="accent5">
                    <a:lumMod val="75000"/>
                  </a:schemeClr>
                </a:solidFill>
              </a:rPr>
            </a:br>
            <a:r>
              <a:rPr lang="es-PE" sz="2000" i="1" baseline="30000" dirty="0">
                <a:solidFill>
                  <a:schemeClr val="accent5">
                    <a:lumMod val="75000"/>
                  </a:schemeClr>
                </a:solidFill>
              </a:rPr>
              <a:t/>
            </a:r>
            <a:br>
              <a:rPr lang="es-PE" sz="2000" i="1" baseline="30000" dirty="0">
                <a:solidFill>
                  <a:schemeClr val="accent5">
                    <a:lumMod val="75000"/>
                  </a:schemeClr>
                </a:solidFill>
              </a:rPr>
            </a:br>
            <a:r>
              <a:rPr lang="es-PE" sz="1800" i="1" baseline="30000" dirty="0">
                <a:solidFill>
                  <a:schemeClr val="accent5">
                    <a:lumMod val="75000"/>
                  </a:schemeClr>
                </a:solidFill>
              </a:rPr>
              <a:t>1 </a:t>
            </a:r>
            <a:r>
              <a:rPr lang="es-PE" sz="1400" dirty="0">
                <a:solidFill>
                  <a:schemeClr val="accent5">
                    <a:lumMod val="75000"/>
                  </a:schemeClr>
                </a:solidFill>
              </a:rPr>
              <a:t>https://www.ippdh.mercosur.int/7-de-abril-dia-mundial-de-la-salud-derecho-a-la-salud-y-el-bienestar-para-todas-las-personas/</a:t>
            </a:r>
            <a:r>
              <a:rPr lang="en-US" sz="1400" dirty="0">
                <a:solidFill>
                  <a:schemeClr val="accent5">
                    <a:lumMod val="75000"/>
                  </a:schemeClr>
                </a:solidFill>
              </a:rPr>
              <a:t>. </a:t>
            </a:r>
            <a:r>
              <a:rPr lang="es-PE" sz="3600" dirty="0">
                <a:solidFill>
                  <a:schemeClr val="accent5">
                    <a:lumMod val="75000"/>
                  </a:schemeClr>
                </a:solidFill>
              </a:rPr>
              <a:t/>
            </a:r>
            <a:br>
              <a:rPr lang="es-PE" sz="3600" dirty="0">
                <a:solidFill>
                  <a:schemeClr val="accent5">
                    <a:lumMod val="75000"/>
                  </a:schemeClr>
                </a:solidFill>
              </a:rPr>
            </a:br>
            <a:endParaRPr lang="es-PE" sz="3600" dirty="0">
              <a:solidFill>
                <a:schemeClr val="accent5">
                  <a:lumMod val="75000"/>
                </a:schemeClr>
              </a:solidFill>
            </a:endParaRPr>
          </a:p>
        </p:txBody>
      </p:sp>
      <p:sp>
        <p:nvSpPr>
          <p:cNvPr id="3" name="Rectángulo 2"/>
          <p:cNvSpPr/>
          <p:nvPr/>
        </p:nvSpPr>
        <p:spPr>
          <a:xfrm>
            <a:off x="781963" y="131157"/>
            <a:ext cx="11075740" cy="1446550"/>
          </a:xfrm>
          <a:prstGeom prst="rect">
            <a:avLst/>
          </a:prstGeom>
          <a:noFill/>
        </p:spPr>
        <p:txBody>
          <a:bodyPr wrap="square" lIns="91440" tIns="45720" rIns="91440" bIns="45720">
            <a:spAutoFit/>
          </a:bodyPr>
          <a:lstStyle/>
          <a:p>
            <a:pPr algn="ctr"/>
            <a:r>
              <a:rPr lang="es-MX"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Día Mundial de la Salud 2023 - Salud para Todos</a:t>
            </a:r>
            <a:endPar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1366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94820DE1-A780-4232-B256-91304058A7D5}"/>
              </a:ext>
            </a:extLst>
          </p:cNvPr>
          <p:cNvGraphicFramePr>
            <a:graphicFrameLocks noGrp="1"/>
          </p:cNvGraphicFramePr>
          <p:nvPr>
            <p:extLst>
              <p:ext uri="{D42A27DB-BD31-4B8C-83A1-F6EECF244321}">
                <p14:modId xmlns:p14="http://schemas.microsoft.com/office/powerpoint/2010/main" val="4241892227"/>
              </p:ext>
            </p:extLst>
          </p:nvPr>
        </p:nvGraphicFramePr>
        <p:xfrm>
          <a:off x="1956122" y="1993887"/>
          <a:ext cx="8219723" cy="1524321"/>
        </p:xfrm>
        <a:graphic>
          <a:graphicData uri="http://schemas.openxmlformats.org/drawingml/2006/table">
            <a:tbl>
              <a:tblPr/>
              <a:tblGrid>
                <a:gridCol w="1825433">
                  <a:extLst>
                    <a:ext uri="{9D8B030D-6E8A-4147-A177-3AD203B41FA5}">
                      <a16:colId xmlns:a16="http://schemas.microsoft.com/office/drawing/2014/main" val="1903513490"/>
                    </a:ext>
                  </a:extLst>
                </a:gridCol>
                <a:gridCol w="1097370">
                  <a:extLst>
                    <a:ext uri="{9D8B030D-6E8A-4147-A177-3AD203B41FA5}">
                      <a16:colId xmlns:a16="http://schemas.microsoft.com/office/drawing/2014/main" val="1619340205"/>
                    </a:ext>
                  </a:extLst>
                </a:gridCol>
                <a:gridCol w="914475">
                  <a:extLst>
                    <a:ext uri="{9D8B030D-6E8A-4147-A177-3AD203B41FA5}">
                      <a16:colId xmlns:a16="http://schemas.microsoft.com/office/drawing/2014/main" val="3774061867"/>
                    </a:ext>
                  </a:extLst>
                </a:gridCol>
                <a:gridCol w="1027025">
                  <a:extLst>
                    <a:ext uri="{9D8B030D-6E8A-4147-A177-3AD203B41FA5}">
                      <a16:colId xmlns:a16="http://schemas.microsoft.com/office/drawing/2014/main" val="4038146562"/>
                    </a:ext>
                  </a:extLst>
                </a:gridCol>
                <a:gridCol w="844131">
                  <a:extLst>
                    <a:ext uri="{9D8B030D-6E8A-4147-A177-3AD203B41FA5}">
                      <a16:colId xmlns:a16="http://schemas.microsoft.com/office/drawing/2014/main" val="2480889275"/>
                    </a:ext>
                  </a:extLst>
                </a:gridCol>
                <a:gridCol w="844131">
                  <a:extLst>
                    <a:ext uri="{9D8B030D-6E8A-4147-A177-3AD203B41FA5}">
                      <a16:colId xmlns:a16="http://schemas.microsoft.com/office/drawing/2014/main" val="3725696859"/>
                    </a:ext>
                  </a:extLst>
                </a:gridCol>
                <a:gridCol w="875786">
                  <a:extLst>
                    <a:ext uri="{9D8B030D-6E8A-4147-A177-3AD203B41FA5}">
                      <a16:colId xmlns:a16="http://schemas.microsoft.com/office/drawing/2014/main" val="2904318726"/>
                    </a:ext>
                  </a:extLst>
                </a:gridCol>
                <a:gridCol w="791372">
                  <a:extLst>
                    <a:ext uri="{9D8B030D-6E8A-4147-A177-3AD203B41FA5}">
                      <a16:colId xmlns:a16="http://schemas.microsoft.com/office/drawing/2014/main" val="1866260807"/>
                    </a:ext>
                  </a:extLst>
                </a:gridCol>
              </a:tblGrid>
              <a:tr h="782938">
                <a:tc>
                  <a:txBody>
                    <a:bodyPr/>
                    <a:lstStyle/>
                    <a:p>
                      <a:pPr algn="ctr" fontAlgn="ctr"/>
                      <a:r>
                        <a:rPr lang="es-PE" sz="1100" b="1" i="0" u="none" strike="noStrike" dirty="0">
                          <a:solidFill>
                            <a:srgbClr val="000000"/>
                          </a:solidFill>
                          <a:effectLst/>
                          <a:latin typeface="Arial Narrow" panose="020B0606020202030204" pitchFamily="34" charset="0"/>
                        </a:rPr>
                        <a:t>SEMANA EPIDEMIOLOGICA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OVI-01                               Almacén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OVI-02                Patología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OVI-03                   Servicio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OVI-04 Lavandería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OVI-05                   Nutrición (Sótano)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OVI-06                 Almacén de Farmacia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a:solidFill>
                            <a:srgbClr val="000000"/>
                          </a:solidFill>
                          <a:effectLst/>
                          <a:latin typeface="Arial Narrow" panose="020B0606020202030204" pitchFamily="34" charset="0"/>
                        </a:rPr>
                        <a:t>OVI-07                            Psicología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84146273"/>
                  </a:ext>
                </a:extLst>
              </a:tr>
              <a:tr h="367431">
                <a:tc>
                  <a:txBody>
                    <a:bodyPr/>
                    <a:lstStyle/>
                    <a:p>
                      <a:pPr algn="ctr" fontAlgn="ctr"/>
                      <a:r>
                        <a:rPr lang="es-PE" sz="1000" b="1" i="0" u="none" strike="noStrike" dirty="0">
                          <a:solidFill>
                            <a:srgbClr val="000000"/>
                          </a:solidFill>
                          <a:effectLst/>
                          <a:latin typeface="Arial Narrow" panose="020B0606020202030204" pitchFamily="34" charset="0"/>
                        </a:rPr>
                        <a:t>SEMANA14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0216"/>
                  </a:ext>
                </a:extLst>
              </a:tr>
              <a:tr h="373952">
                <a:tc>
                  <a:txBody>
                    <a:bodyPr/>
                    <a:lstStyle/>
                    <a:p>
                      <a:pPr algn="ctr" fontAlgn="ctr"/>
                      <a:r>
                        <a:rPr lang="es-PE" sz="1000" b="1" i="0" u="none" strike="noStrike" dirty="0">
                          <a:solidFill>
                            <a:srgbClr val="000000"/>
                          </a:solidFill>
                          <a:effectLst/>
                          <a:latin typeface="Arial Narrow" panose="020B0606020202030204" pitchFamily="34" charset="0"/>
                        </a:rPr>
                        <a:t>SEMANA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812324"/>
                  </a:ext>
                </a:extLst>
              </a:tr>
            </a:tbl>
          </a:graphicData>
        </a:graphic>
      </p:graphicFrame>
      <p:sp>
        <p:nvSpPr>
          <p:cNvPr id="9" name="CuadroTexto 8">
            <a:extLst>
              <a:ext uri="{FF2B5EF4-FFF2-40B4-BE49-F238E27FC236}">
                <a16:creationId xmlns:a16="http://schemas.microsoft.com/office/drawing/2014/main" id="{91A52FDE-1E15-4D87-8105-37C4B8E24389}"/>
              </a:ext>
            </a:extLst>
          </p:cNvPr>
          <p:cNvSpPr txBox="1"/>
          <p:nvPr/>
        </p:nvSpPr>
        <p:spPr>
          <a:xfrm>
            <a:off x="1439643" y="935183"/>
            <a:ext cx="9642213" cy="646331"/>
          </a:xfrm>
          <a:prstGeom prst="rect">
            <a:avLst/>
          </a:prstGeom>
          <a:noFill/>
        </p:spPr>
        <p:txBody>
          <a:bodyPr wrap="square">
            <a:spAutoFit/>
          </a:bodyPr>
          <a:lstStyle/>
          <a:p>
            <a:pPr algn="ctr"/>
            <a:r>
              <a:rPr lang="es-PE" dirty="0">
                <a:effectLst/>
                <a:latin typeface="Arial Black" panose="020B0A04020102020204" pitchFamily="34" charset="0"/>
                <a:ea typeface="Calibri" panose="020F0502020204030204" pitchFamily="34" charset="0"/>
                <a:cs typeface="Calibri Light" panose="020F0302020204030204" pitchFamily="34" charset="0"/>
              </a:rPr>
              <a:t>VIGILANCIA ENTOMOLÓGICA MEDIANTE OVITRAMPAS DEL AEDES AEGYPTI (VECTOR DE DENGUE, FIEBRE AMARILLA Y CHIKUNGUNYA)</a:t>
            </a:r>
            <a:endParaRPr lang="es-PE" dirty="0">
              <a:latin typeface="Arial Black" panose="020B0A04020102020204" pitchFamily="34" charset="0"/>
            </a:endParaRPr>
          </a:p>
        </p:txBody>
      </p:sp>
      <p:sp>
        <p:nvSpPr>
          <p:cNvPr id="13" name="CuadroTexto 12">
            <a:extLst>
              <a:ext uri="{FF2B5EF4-FFF2-40B4-BE49-F238E27FC236}">
                <a16:creationId xmlns:a16="http://schemas.microsoft.com/office/drawing/2014/main" id="{A543A773-DA1E-4F66-8816-6F9F44BF6A91}"/>
              </a:ext>
            </a:extLst>
          </p:cNvPr>
          <p:cNvSpPr txBox="1"/>
          <p:nvPr/>
        </p:nvSpPr>
        <p:spPr>
          <a:xfrm>
            <a:off x="1956122" y="3618960"/>
            <a:ext cx="1579535" cy="276999"/>
          </a:xfrm>
          <a:prstGeom prst="rect">
            <a:avLst/>
          </a:prstGeom>
          <a:noFill/>
        </p:spPr>
        <p:txBody>
          <a:bodyPr wrap="none" rtlCol="0">
            <a:spAutoFit/>
          </a:bodyPr>
          <a:lstStyle/>
          <a:p>
            <a:r>
              <a:rPr lang="es-ES" sz="1200" b="1" dirty="0">
                <a:latin typeface="Arial Narrow" panose="020B0606020202030204" pitchFamily="34" charset="0"/>
              </a:rPr>
              <a:t>Fuente: DESA-DIRESA </a:t>
            </a:r>
            <a:endParaRPr lang="es-PE" dirty="0">
              <a:latin typeface="Arial Narrow" panose="020B0606020202030204" pitchFamily="34" charset="0"/>
            </a:endParaRPr>
          </a:p>
        </p:txBody>
      </p:sp>
      <p:sp>
        <p:nvSpPr>
          <p:cNvPr id="14" name="CuadroTexto 13">
            <a:extLst>
              <a:ext uri="{FF2B5EF4-FFF2-40B4-BE49-F238E27FC236}">
                <a16:creationId xmlns:a16="http://schemas.microsoft.com/office/drawing/2014/main" id="{E85D038E-3C6A-4C3A-9455-4A751405F1FF}"/>
              </a:ext>
            </a:extLst>
          </p:cNvPr>
          <p:cNvSpPr txBox="1"/>
          <p:nvPr/>
        </p:nvSpPr>
        <p:spPr>
          <a:xfrm>
            <a:off x="1594837" y="3996712"/>
            <a:ext cx="9642213" cy="830997"/>
          </a:xfrm>
          <a:prstGeom prst="rect">
            <a:avLst/>
          </a:prstGeom>
          <a:noFill/>
        </p:spPr>
        <p:txBody>
          <a:bodyPr wrap="square" rtlCol="0">
            <a:spAutoFit/>
          </a:bodyPr>
          <a:lstStyle/>
          <a:p>
            <a:pPr algn="just"/>
            <a:r>
              <a:rPr lang="es-ES" sz="1600" dirty="0">
                <a:latin typeface="Arial Narrow" panose="020B0606020202030204" pitchFamily="34" charset="0"/>
              </a:rPr>
              <a:t>En el 2023, se retomo la vigilancia entomológica mediante ovitrampa del </a:t>
            </a:r>
            <a:r>
              <a:rPr lang="es-ES" sz="1600" b="1" dirty="0">
                <a:latin typeface="Arial Narrow" panose="020B0606020202030204" pitchFamily="34" charset="0"/>
              </a:rPr>
              <a:t>Aedes Aegypti </a:t>
            </a:r>
            <a:r>
              <a:rPr lang="es-ES" sz="1600" dirty="0">
                <a:latin typeface="Arial Narrow" panose="020B0606020202030204" pitchFamily="34" charset="0"/>
              </a:rPr>
              <a:t>en 7 puntos estratégicos del HNDAC, las muestras retiradas de forma semanal según el ciclo biológico del vector y son  derivadas a DIRESA para sus  respectivo análisis; teniendo como resultado NEGATIVO en todo los puntos monitoreados.</a:t>
            </a:r>
            <a:endParaRPr lang="es-PE" sz="1600" dirty="0">
              <a:latin typeface="Arial Narrow" panose="020B0606020202030204" pitchFamily="34" charset="0"/>
            </a:endParaRPr>
          </a:p>
        </p:txBody>
      </p:sp>
    </p:spTree>
    <p:extLst>
      <p:ext uri="{BB962C8B-B14F-4D97-AF65-F5344CB8AC3E}">
        <p14:creationId xmlns:p14="http://schemas.microsoft.com/office/powerpoint/2010/main" val="57022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 y="609883"/>
            <a:ext cx="3525996" cy="6090065"/>
          </a:xfrm>
          <a:prstGeom prst="rect">
            <a:avLst/>
          </a:prstGeom>
          <a:noFill/>
        </p:spPr>
        <p:txBody>
          <a:bodyPr wrap="square" rtlCol="0">
            <a:spAutoFit/>
          </a:bodyPr>
          <a:lstStyle/>
          <a:p>
            <a:pPr marL="92075" algn="just">
              <a:lnSpc>
                <a:spcPct val="115000"/>
              </a:lnSpc>
              <a:spcAft>
                <a:spcPts val="1000"/>
              </a:spcAft>
            </a:pP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En </a:t>
            </a:r>
            <a:r>
              <a:rPr lang="es-PE" sz="17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abril</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del 2023 se tomó diez muestras de cloro libre residual el 26/04/2023 en los puntos finales de la red de distribución de agua de varias áreas del HNDAC, la norma indica que de las muestras tomadas en cualquier punto de la red de distribución, no deberán contener menos de 0.5 mgL</a:t>
            </a:r>
            <a:r>
              <a:rPr lang="es-PE" sz="1700" baseline="300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-1</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de cloro residual libre en el noventa por ciento (90%), del total de muestras tomadas durante </a:t>
            </a:r>
            <a:r>
              <a:rPr lang="es-PE" sz="1700" b="1"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este mes</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a:t>
            </a:r>
            <a:r>
              <a:rPr lang="es-PE" sz="17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abril</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del resultado de las muestras obtenidas </a:t>
            </a:r>
            <a:r>
              <a:rPr lang="es-PE" sz="1700" dirty="0">
                <a:solidFill>
                  <a:srgbClr val="000066"/>
                </a:solidFill>
                <a:effectLst/>
                <a:latin typeface="Arial" panose="020B0604020202020204" pitchFamily="34" charset="0"/>
                <a:ea typeface="Calibri" panose="020F0502020204030204" pitchFamily="34" charset="0"/>
                <a:cs typeface="Times New Roman" panose="02020603050405020304" pitchFamily="18" charset="0"/>
              </a:rPr>
              <a:t>el </a:t>
            </a:r>
            <a:r>
              <a:rPr lang="es-PE" sz="17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70%</a:t>
            </a:r>
            <a:r>
              <a:rPr lang="es-PE" sz="1700" dirty="0">
                <a:solidFill>
                  <a:srgbClr val="000066"/>
                </a:solidFill>
                <a:effectLst/>
                <a:latin typeface="Arial" panose="020B0604020202020204" pitchFamily="34" charset="0"/>
                <a:ea typeface="Calibri" panose="020F0502020204030204" pitchFamily="34" charset="0"/>
                <a:cs typeface="Times New Roman" panose="02020603050405020304" pitchFamily="18" charset="0"/>
              </a:rPr>
              <a:t> </a:t>
            </a:r>
            <a:r>
              <a:rPr lang="es-PE" sz="1700" dirty="0">
                <a:effectLst/>
                <a:latin typeface="Arial" panose="020B0604020202020204" pitchFamily="34" charset="0"/>
                <a:ea typeface="Calibri" panose="020F0502020204030204" pitchFamily="34" charset="0"/>
                <a:cs typeface="Times New Roman" panose="02020603050405020304" pitchFamily="18" charset="0"/>
              </a:rPr>
              <a:t>está dentro</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de los parámetros establecidos según el Decreto Supremo </a:t>
            </a:r>
            <a:r>
              <a:rPr lang="es-PE" sz="1700" dirty="0" err="1">
                <a:solidFill>
                  <a:srgbClr val="152822"/>
                </a:solidFill>
                <a:effectLst/>
                <a:latin typeface="Arial" panose="020B0604020202020204" pitchFamily="34" charset="0"/>
                <a:ea typeface="Calibri" panose="020F0502020204030204" pitchFamily="34" charset="0"/>
                <a:cs typeface="Times New Roman" panose="02020603050405020304" pitchFamily="18" charset="0"/>
              </a:rPr>
              <a:t>N°</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031- 2010-SA. Es decir, el </a:t>
            </a:r>
            <a:r>
              <a:rPr lang="es-PE" sz="1700" u="sng"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30% de lo muestreado contiene menos del 0.5 mgL</a:t>
            </a:r>
            <a:r>
              <a:rPr lang="es-PE" sz="1700" u="sng" baseline="300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-1</a:t>
            </a:r>
            <a:r>
              <a:rPr lang="es-PE" sz="1700" u="sng"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de cloro residual libre</a:t>
            </a:r>
            <a:r>
              <a:rPr lang="es-PE" sz="1700" dirty="0">
                <a:solidFill>
                  <a:srgbClr val="152822"/>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946F70A-A091-C847-69CB-2244A8897B9E}"/>
              </a:ext>
            </a:extLst>
          </p:cNvPr>
          <p:cNvPicPr>
            <a:picLocks noChangeAspect="1"/>
          </p:cNvPicPr>
          <p:nvPr/>
        </p:nvPicPr>
        <p:blipFill>
          <a:blip r:embed="rId2"/>
          <a:stretch>
            <a:fillRect/>
          </a:stretch>
        </p:blipFill>
        <p:spPr>
          <a:xfrm>
            <a:off x="3525997" y="472441"/>
            <a:ext cx="8666003" cy="5769754"/>
          </a:xfrm>
          <a:prstGeom prst="rect">
            <a:avLst/>
          </a:prstGeom>
        </p:spPr>
      </p:pic>
    </p:spTree>
    <p:extLst>
      <p:ext uri="{BB962C8B-B14F-4D97-AF65-F5344CB8AC3E}">
        <p14:creationId xmlns:p14="http://schemas.microsoft.com/office/powerpoint/2010/main" val="109304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5890602"/>
            <a:ext cx="2582466" cy="823500"/>
          </a:xfrm>
          <a:prstGeom prst="rect">
            <a:avLst/>
          </a:prstGeom>
        </p:spPr>
      </p:pic>
      <p:sp>
        <p:nvSpPr>
          <p:cNvPr id="4" name="CuadroTexto 3"/>
          <p:cNvSpPr txBox="1"/>
          <p:nvPr/>
        </p:nvSpPr>
        <p:spPr>
          <a:xfrm>
            <a:off x="2582466" y="5890814"/>
            <a:ext cx="9609534" cy="784830"/>
          </a:xfrm>
          <a:prstGeom prst="rect">
            <a:avLst/>
          </a:prstGeom>
          <a:noFill/>
        </p:spPr>
        <p:txBody>
          <a:bodyPr wrap="square" rtlCol="0">
            <a:spAutoFit/>
          </a:bodyPr>
          <a:lstStyle/>
          <a:p>
            <a:r>
              <a:rPr lang="es-PE" sz="1500" dirty="0"/>
              <a:t>Del Monitoreo Segregación en origen de Residuos Punzocortantes de marzo 2023 en la UPSS Consulta Externa, Hospitalización, Emergencia-Cuidados Críticos, Patología Clínica, Anatomía Patológica, que evidencia que algunos servicios no están segregando en origen de manera adecuada.</a:t>
            </a: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567" y="-1"/>
            <a:ext cx="9813378" cy="5852145"/>
          </a:xfrm>
          <a:prstGeom prst="rect">
            <a:avLst/>
          </a:prstGeom>
          <a:noFill/>
        </p:spPr>
      </p:pic>
    </p:spTree>
    <p:extLst>
      <p:ext uri="{BB962C8B-B14F-4D97-AF65-F5344CB8AC3E}">
        <p14:creationId xmlns:p14="http://schemas.microsoft.com/office/powerpoint/2010/main" val="283901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2457" y="5915457"/>
            <a:ext cx="2582466" cy="823500"/>
          </a:xfrm>
          <a:prstGeom prst="rect">
            <a:avLst/>
          </a:prstGeom>
        </p:spPr>
      </p:pic>
      <p:sp>
        <p:nvSpPr>
          <p:cNvPr id="4" name="CuadroTexto 3"/>
          <p:cNvSpPr txBox="1"/>
          <p:nvPr/>
        </p:nvSpPr>
        <p:spPr>
          <a:xfrm>
            <a:off x="2870547" y="5993785"/>
            <a:ext cx="9202615" cy="646331"/>
          </a:xfrm>
          <a:prstGeom prst="rect">
            <a:avLst/>
          </a:prstGeom>
          <a:noFill/>
        </p:spPr>
        <p:txBody>
          <a:bodyPr wrap="square" rtlCol="0">
            <a:spAutoFit/>
          </a:bodyPr>
          <a:lstStyle/>
          <a:p>
            <a:r>
              <a:rPr lang="es-PE" dirty="0"/>
              <a:t>En los ambientes de hospitalización en marzo 2023 las áreas monitorizadas segregaron adecuadamente en origen a excepción del 7</a:t>
            </a:r>
            <a:r>
              <a:rPr lang="es-PE" baseline="30000" dirty="0"/>
              <a:t>mo</a:t>
            </a:r>
            <a:r>
              <a:rPr lang="es-PE" dirty="0"/>
              <a:t> B.</a:t>
            </a:r>
          </a:p>
        </p:txBody>
      </p:sp>
      <p:pic>
        <p:nvPicPr>
          <p:cNvPr id="5" name="Imagen 4"/>
          <p:cNvPicPr>
            <a:picLocks noChangeAspect="1"/>
          </p:cNvPicPr>
          <p:nvPr/>
        </p:nvPicPr>
        <p:blipFill>
          <a:blip r:embed="rId3"/>
          <a:stretch>
            <a:fillRect/>
          </a:stretch>
        </p:blipFill>
        <p:spPr>
          <a:xfrm>
            <a:off x="2754923" y="106343"/>
            <a:ext cx="8630433" cy="5489951"/>
          </a:xfrm>
          <a:prstGeom prst="rect">
            <a:avLst/>
          </a:prstGeom>
        </p:spPr>
      </p:pic>
    </p:spTree>
    <p:extLst>
      <p:ext uri="{BB962C8B-B14F-4D97-AF65-F5344CB8AC3E}">
        <p14:creationId xmlns:p14="http://schemas.microsoft.com/office/powerpoint/2010/main" val="289885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2457" y="5915457"/>
            <a:ext cx="2582466" cy="823500"/>
          </a:xfrm>
          <a:prstGeom prst="rect">
            <a:avLst/>
          </a:prstGeom>
        </p:spPr>
      </p:pic>
      <p:pic>
        <p:nvPicPr>
          <p:cNvPr id="4" name="Imagen 3"/>
          <p:cNvPicPr>
            <a:picLocks noChangeAspect="1"/>
          </p:cNvPicPr>
          <p:nvPr/>
        </p:nvPicPr>
        <p:blipFill>
          <a:blip r:embed="rId3"/>
          <a:stretch>
            <a:fillRect/>
          </a:stretch>
        </p:blipFill>
        <p:spPr>
          <a:xfrm>
            <a:off x="2617940" y="117486"/>
            <a:ext cx="8204547" cy="5673441"/>
          </a:xfrm>
          <a:prstGeom prst="rect">
            <a:avLst/>
          </a:prstGeom>
        </p:spPr>
      </p:pic>
      <p:sp>
        <p:nvSpPr>
          <p:cNvPr id="5" name="Rectángulo 4"/>
          <p:cNvSpPr/>
          <p:nvPr/>
        </p:nvSpPr>
        <p:spPr>
          <a:xfrm>
            <a:off x="2872636" y="5976694"/>
            <a:ext cx="9152350" cy="701026"/>
          </a:xfrm>
          <a:prstGeom prst="rect">
            <a:avLst/>
          </a:prstGeom>
        </p:spPr>
        <p:txBody>
          <a:bodyPr wrap="square">
            <a:spAutoFit/>
          </a:bodyPr>
          <a:lstStyle/>
          <a:p>
            <a:pPr algn="just">
              <a:lnSpc>
                <a:spcPct val="115000"/>
              </a:lnSpc>
              <a:spcAft>
                <a:spcPts val="0"/>
              </a:spcAft>
            </a:pPr>
            <a:r>
              <a:rPr lang="es-PE" dirty="0"/>
              <a:t>En DECC se logró parcialmente la segregación en origen de residuos punzocortante en Emergencia Pediátrica y Emergencia </a:t>
            </a:r>
            <a:r>
              <a:rPr lang="es-PE" dirty="0" err="1"/>
              <a:t>Gineco-obstetrica</a:t>
            </a:r>
            <a:r>
              <a:rPr lang="es-PE" dirty="0"/>
              <a:t>.</a:t>
            </a:r>
          </a:p>
        </p:txBody>
      </p:sp>
    </p:spTree>
    <p:extLst>
      <p:ext uri="{BB962C8B-B14F-4D97-AF65-F5344CB8AC3E}">
        <p14:creationId xmlns:p14="http://schemas.microsoft.com/office/powerpoint/2010/main" val="838629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457" y="5915457"/>
            <a:ext cx="2582466" cy="823500"/>
          </a:xfrm>
          <a:prstGeom prst="rect">
            <a:avLst/>
          </a:prstGeom>
        </p:spPr>
      </p:pic>
      <p:pic>
        <p:nvPicPr>
          <p:cNvPr id="3" name="Imagen 2"/>
          <p:cNvPicPr>
            <a:picLocks noChangeAspect="1"/>
          </p:cNvPicPr>
          <p:nvPr/>
        </p:nvPicPr>
        <p:blipFill>
          <a:blip r:embed="rId3"/>
          <a:stretch>
            <a:fillRect/>
          </a:stretch>
        </p:blipFill>
        <p:spPr>
          <a:xfrm>
            <a:off x="1921495" y="0"/>
            <a:ext cx="9715184" cy="5789752"/>
          </a:xfrm>
          <a:prstGeom prst="rect">
            <a:avLst/>
          </a:prstGeom>
        </p:spPr>
      </p:pic>
      <p:sp>
        <p:nvSpPr>
          <p:cNvPr id="4" name="Rectángulo 3"/>
          <p:cNvSpPr/>
          <p:nvPr/>
        </p:nvSpPr>
        <p:spPr>
          <a:xfrm>
            <a:off x="2872636" y="5865542"/>
            <a:ext cx="9164876" cy="923330"/>
          </a:xfrm>
          <a:prstGeom prst="rect">
            <a:avLst/>
          </a:prstGeom>
        </p:spPr>
        <p:txBody>
          <a:bodyPr wrap="square">
            <a:spAutoFit/>
          </a:bodyPr>
          <a:lstStyle/>
          <a:p>
            <a:r>
              <a:rPr lang="es-PE" dirty="0"/>
              <a:t>En el Departamento de Patología Clínica y Anatomía Patológica, se requiere nuevas estrategias para una adecuada segregación en origen en laboratorio de emergencia</a:t>
            </a:r>
          </a:p>
        </p:txBody>
      </p:sp>
    </p:spTree>
    <p:extLst>
      <p:ext uri="{BB962C8B-B14F-4D97-AF65-F5344CB8AC3E}">
        <p14:creationId xmlns:p14="http://schemas.microsoft.com/office/powerpoint/2010/main" val="428791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149" y="115719"/>
            <a:ext cx="10115311" cy="1325563"/>
          </a:xfrm>
        </p:spPr>
        <p:txBody>
          <a:bodyPr>
            <a:normAutofit/>
          </a:bodyPr>
          <a:lstStyle/>
          <a:p>
            <a:r>
              <a:rPr lang="es-PE" sz="3800" b="1" dirty="0">
                <a:solidFill>
                  <a:schemeClr val="accent6">
                    <a:lumMod val="75000"/>
                  </a:schemeClr>
                </a:solidFill>
              </a:rPr>
              <a:t>Enfermedades o daños sujetos a vigilancia Epidemiológica año 2023</a:t>
            </a:r>
          </a:p>
        </p:txBody>
      </p:sp>
      <p:sp>
        <p:nvSpPr>
          <p:cNvPr id="5" name="Rectángulo 4"/>
          <p:cNvSpPr/>
          <p:nvPr/>
        </p:nvSpPr>
        <p:spPr>
          <a:xfrm>
            <a:off x="1352503" y="6375146"/>
            <a:ext cx="3595278" cy="369332"/>
          </a:xfrm>
          <a:prstGeom prst="rect">
            <a:avLst/>
          </a:prstGeom>
        </p:spPr>
        <p:txBody>
          <a:bodyPr wrap="square">
            <a:spAutoFit/>
          </a:bodyPr>
          <a:lstStyle/>
          <a:p>
            <a:r>
              <a:rPr lang="es-PE" dirty="0"/>
              <a:t>Fuente: NOTI SP OESA-HNDAC</a:t>
            </a:r>
          </a:p>
        </p:txBody>
      </p:sp>
      <p:pic>
        <p:nvPicPr>
          <p:cNvPr id="4" name="Imagen 3"/>
          <p:cNvPicPr>
            <a:picLocks noChangeAspect="1"/>
          </p:cNvPicPr>
          <p:nvPr/>
        </p:nvPicPr>
        <p:blipFill>
          <a:blip r:embed="rId2"/>
          <a:stretch>
            <a:fillRect/>
          </a:stretch>
        </p:blipFill>
        <p:spPr>
          <a:xfrm>
            <a:off x="1441673" y="2060294"/>
            <a:ext cx="10350583" cy="3885595"/>
          </a:xfrm>
          <a:prstGeom prst="rect">
            <a:avLst/>
          </a:prstGeom>
        </p:spPr>
      </p:pic>
    </p:spTree>
    <p:extLst>
      <p:ext uri="{BB962C8B-B14F-4D97-AF65-F5344CB8AC3E}">
        <p14:creationId xmlns:p14="http://schemas.microsoft.com/office/powerpoint/2010/main" val="22039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149" y="115719"/>
            <a:ext cx="10115311" cy="1325563"/>
          </a:xfrm>
        </p:spPr>
        <p:txBody>
          <a:bodyPr>
            <a:normAutofit fontScale="90000"/>
          </a:bodyPr>
          <a:lstStyle/>
          <a:p>
            <a:r>
              <a:rPr lang="es-PE" sz="3800" b="1" dirty="0">
                <a:solidFill>
                  <a:schemeClr val="accent6">
                    <a:lumMod val="75000"/>
                  </a:schemeClr>
                </a:solidFill>
              </a:rPr>
              <a:t>Enfermedades o daños sujetos a Vigilancia Epidemiológica Confirmados Año 2023</a:t>
            </a:r>
          </a:p>
        </p:txBody>
      </p:sp>
      <p:sp>
        <p:nvSpPr>
          <p:cNvPr id="5" name="Rectángulo 4"/>
          <p:cNvSpPr/>
          <p:nvPr/>
        </p:nvSpPr>
        <p:spPr>
          <a:xfrm>
            <a:off x="1352503" y="6375146"/>
            <a:ext cx="3595278" cy="369332"/>
          </a:xfrm>
          <a:prstGeom prst="rect">
            <a:avLst/>
          </a:prstGeom>
        </p:spPr>
        <p:txBody>
          <a:bodyPr wrap="square">
            <a:spAutoFit/>
          </a:bodyPr>
          <a:lstStyle/>
          <a:p>
            <a:r>
              <a:rPr lang="es-PE" dirty="0"/>
              <a:t>Fuente: NOTI SP OESA-HNDAC</a:t>
            </a:r>
          </a:p>
        </p:txBody>
      </p:sp>
      <p:pic>
        <p:nvPicPr>
          <p:cNvPr id="3" name="Imagen 2"/>
          <p:cNvPicPr>
            <a:picLocks noChangeAspect="1"/>
          </p:cNvPicPr>
          <p:nvPr/>
        </p:nvPicPr>
        <p:blipFill>
          <a:blip r:embed="rId2"/>
          <a:stretch>
            <a:fillRect/>
          </a:stretch>
        </p:blipFill>
        <p:spPr>
          <a:xfrm>
            <a:off x="851365" y="2268771"/>
            <a:ext cx="10810731" cy="2777791"/>
          </a:xfrm>
          <a:prstGeom prst="rect">
            <a:avLst/>
          </a:prstGeom>
        </p:spPr>
      </p:pic>
    </p:spTree>
    <p:extLst>
      <p:ext uri="{BB962C8B-B14F-4D97-AF65-F5344CB8AC3E}">
        <p14:creationId xmlns:p14="http://schemas.microsoft.com/office/powerpoint/2010/main" val="148039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2344" y="4147417"/>
            <a:ext cx="2342965" cy="2308324"/>
          </a:xfrm>
          <a:prstGeom prst="rect">
            <a:avLst/>
          </a:prstGeom>
          <a:noFill/>
        </p:spPr>
        <p:txBody>
          <a:bodyPr wrap="square" rtlCol="0">
            <a:spAutoFit/>
          </a:bodyPr>
          <a:lstStyle/>
          <a:p>
            <a:pPr algn="just"/>
            <a:r>
              <a:rPr lang="es-PE" dirty="0"/>
              <a:t>Las diarreas se asocian directamente con las altas temperaturas, en HNDAC en menor 1 año estamos en zona de éxito. </a:t>
            </a:r>
          </a:p>
        </p:txBody>
      </p:sp>
      <p:sp>
        <p:nvSpPr>
          <p:cNvPr id="4" name="CuadroTexto 3"/>
          <p:cNvSpPr txBox="1"/>
          <p:nvPr/>
        </p:nvSpPr>
        <p:spPr>
          <a:xfrm>
            <a:off x="174766" y="647077"/>
            <a:ext cx="2380543" cy="3139321"/>
          </a:xfrm>
          <a:prstGeom prst="rect">
            <a:avLst/>
          </a:prstGeom>
          <a:noFill/>
        </p:spPr>
        <p:txBody>
          <a:bodyPr wrap="square" rtlCol="0">
            <a:spAutoFit/>
          </a:bodyPr>
          <a:lstStyle/>
          <a:p>
            <a:pPr algn="just"/>
            <a:r>
              <a:rPr lang="es-MX" dirty="0"/>
              <a:t>A nivel Regional a la SE 15-2023, han</a:t>
            </a:r>
          </a:p>
          <a:p>
            <a:pPr algn="just"/>
            <a:r>
              <a:rPr lang="es-MX" dirty="0"/>
              <a:t>sido notificados 24,435 episodios de</a:t>
            </a:r>
          </a:p>
          <a:p>
            <a:pPr algn="just"/>
            <a:r>
              <a:rPr lang="es-MX" dirty="0" err="1"/>
              <a:t>EDAs</a:t>
            </a:r>
            <a:r>
              <a:rPr lang="es-MX" dirty="0"/>
              <a:t> Acuosas por nuestras unidades</a:t>
            </a:r>
          </a:p>
          <a:p>
            <a:pPr algn="just"/>
            <a:r>
              <a:rPr lang="es-MX" dirty="0"/>
              <a:t>notificantes, superior en 62.4% en relación al mismo periodo del año anterior.</a:t>
            </a:r>
            <a:endParaRPr lang="es-PE" dirty="0"/>
          </a:p>
        </p:txBody>
      </p:sp>
      <p:pic>
        <p:nvPicPr>
          <p:cNvPr id="2" name="Imagen 1"/>
          <p:cNvPicPr>
            <a:picLocks noChangeAspect="1"/>
          </p:cNvPicPr>
          <p:nvPr/>
        </p:nvPicPr>
        <p:blipFill>
          <a:blip r:embed="rId2"/>
          <a:stretch>
            <a:fillRect/>
          </a:stretch>
        </p:blipFill>
        <p:spPr>
          <a:xfrm>
            <a:off x="2769341" y="411103"/>
            <a:ext cx="9315495" cy="6090432"/>
          </a:xfrm>
          <a:prstGeom prst="rect">
            <a:avLst/>
          </a:prstGeom>
        </p:spPr>
      </p:pic>
    </p:spTree>
    <p:extLst>
      <p:ext uri="{BB962C8B-B14F-4D97-AF65-F5344CB8AC3E}">
        <p14:creationId xmlns:p14="http://schemas.microsoft.com/office/powerpoint/2010/main" val="284112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5364" y="117693"/>
            <a:ext cx="2701141" cy="6740307"/>
          </a:xfrm>
          <a:prstGeom prst="rect">
            <a:avLst/>
          </a:prstGeom>
          <a:noFill/>
        </p:spPr>
        <p:txBody>
          <a:bodyPr wrap="square" rtlCol="0">
            <a:spAutoFit/>
          </a:bodyPr>
          <a:lstStyle/>
          <a:p>
            <a:r>
              <a:rPr lang="es-MX" dirty="0"/>
              <a:t>Los niños menores de tres años pueden presentar en promedio tres episodios de diarrea al año, lo cual los priva de nutrientes necesarios para su crecimiento. Los patógenos bacterianos más importantes incluyen a </a:t>
            </a:r>
            <a:r>
              <a:rPr lang="es-MX" dirty="0" err="1"/>
              <a:t>Aeromonas</a:t>
            </a:r>
            <a:r>
              <a:rPr lang="es-MX" dirty="0"/>
              <a:t> </a:t>
            </a:r>
            <a:r>
              <a:rPr lang="es-MX" dirty="0" err="1"/>
              <a:t>spp</a:t>
            </a:r>
            <a:r>
              <a:rPr lang="es-MX" dirty="0"/>
              <a:t>., </a:t>
            </a:r>
            <a:r>
              <a:rPr lang="es-MX" dirty="0" err="1"/>
              <a:t>Campylobacter</a:t>
            </a:r>
            <a:r>
              <a:rPr lang="es-MX" dirty="0"/>
              <a:t> </a:t>
            </a:r>
            <a:r>
              <a:rPr lang="es-MX" dirty="0" err="1"/>
              <a:t>spp</a:t>
            </a:r>
            <a:r>
              <a:rPr lang="es-MX" dirty="0"/>
              <a:t>. </a:t>
            </a:r>
            <a:r>
              <a:rPr lang="es-MX" dirty="0" err="1"/>
              <a:t>Escherichia</a:t>
            </a:r>
            <a:r>
              <a:rPr lang="es-MX" dirty="0"/>
              <a:t> </a:t>
            </a:r>
            <a:r>
              <a:rPr lang="es-MX" dirty="0" err="1"/>
              <a:t>coli</a:t>
            </a:r>
            <a:r>
              <a:rPr lang="es-MX" dirty="0"/>
              <a:t> </a:t>
            </a:r>
            <a:r>
              <a:rPr lang="es-MX" dirty="0" err="1"/>
              <a:t>diarreogénica</a:t>
            </a:r>
            <a:r>
              <a:rPr lang="es-MX" dirty="0"/>
              <a:t>, Salmonella </a:t>
            </a:r>
            <a:r>
              <a:rPr lang="es-MX" dirty="0" err="1"/>
              <a:t>spp</a:t>
            </a:r>
            <a:r>
              <a:rPr lang="es-MX" dirty="0"/>
              <a:t>., </a:t>
            </a:r>
            <a:r>
              <a:rPr lang="es-MX" dirty="0" err="1"/>
              <a:t>Shigella</a:t>
            </a:r>
            <a:r>
              <a:rPr lang="es-MX" dirty="0"/>
              <a:t> </a:t>
            </a:r>
            <a:r>
              <a:rPr lang="es-MX" dirty="0" err="1"/>
              <a:t>spp</a:t>
            </a:r>
            <a:r>
              <a:rPr lang="es-MX" dirty="0"/>
              <a:t>., Vibrio </a:t>
            </a:r>
            <a:r>
              <a:rPr lang="es-MX" dirty="0" err="1"/>
              <a:t>cholerae</a:t>
            </a:r>
            <a:r>
              <a:rPr lang="es-MX" dirty="0"/>
              <a:t> y Yersinia </a:t>
            </a:r>
            <a:r>
              <a:rPr lang="es-MX" dirty="0" err="1"/>
              <a:t>spp</a:t>
            </a:r>
            <a:r>
              <a:rPr lang="es-MX" dirty="0"/>
              <a:t>.</a:t>
            </a:r>
          </a:p>
          <a:p>
            <a:endParaRPr lang="es-MX" sz="800" dirty="0"/>
          </a:p>
          <a:p>
            <a:r>
              <a:rPr lang="es-PE" dirty="0"/>
              <a:t>En HNDAC de 1 a 4 años estamos en zona de éxito. </a:t>
            </a:r>
          </a:p>
        </p:txBody>
      </p:sp>
      <p:pic>
        <p:nvPicPr>
          <p:cNvPr id="2" name="Imagen 1"/>
          <p:cNvPicPr>
            <a:picLocks noChangeAspect="1"/>
          </p:cNvPicPr>
          <p:nvPr/>
        </p:nvPicPr>
        <p:blipFill>
          <a:blip r:embed="rId2"/>
          <a:stretch>
            <a:fillRect/>
          </a:stretch>
        </p:blipFill>
        <p:spPr>
          <a:xfrm>
            <a:off x="2876505" y="383784"/>
            <a:ext cx="9315495" cy="6090432"/>
          </a:xfrm>
          <a:prstGeom prst="rect">
            <a:avLst/>
          </a:prstGeom>
        </p:spPr>
      </p:pic>
    </p:spTree>
    <p:extLst>
      <p:ext uri="{BB962C8B-B14F-4D97-AF65-F5344CB8AC3E}">
        <p14:creationId xmlns:p14="http://schemas.microsoft.com/office/powerpoint/2010/main" val="808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6982" y="442630"/>
            <a:ext cx="2699523" cy="5632311"/>
          </a:xfrm>
          <a:prstGeom prst="rect">
            <a:avLst/>
          </a:prstGeom>
        </p:spPr>
        <p:txBody>
          <a:bodyPr wrap="square">
            <a:spAutoFit/>
          </a:bodyPr>
          <a:lstStyle/>
          <a:p>
            <a:r>
              <a:rPr lang="es-PE" dirty="0"/>
              <a:t>L</a:t>
            </a:r>
            <a:r>
              <a:rPr lang="es-MX" dirty="0"/>
              <a:t>a tasa de incidencia</a:t>
            </a:r>
          </a:p>
          <a:p>
            <a:r>
              <a:rPr lang="es-MX" dirty="0"/>
              <a:t>acumulada (TIA) de EDA en el Perú para la SE 15 fue de 111.9 casos por 10 mil habitantes.</a:t>
            </a:r>
          </a:p>
          <a:p>
            <a:r>
              <a:rPr lang="es-MX" dirty="0"/>
              <a:t>Del total de EDA el 98.5% de los casos fueron EDA acuosa</a:t>
            </a:r>
          </a:p>
          <a:p>
            <a:r>
              <a:rPr lang="es-MX" dirty="0"/>
              <a:t>(373040 casos) y 1.5% son EDA disentérica (5588 casos).</a:t>
            </a:r>
          </a:p>
          <a:p>
            <a:r>
              <a:rPr lang="es-MX" dirty="0"/>
              <a:t>Se reportaron 14 muertes por EDA</a:t>
            </a:r>
            <a:endParaRPr lang="es-PE" dirty="0"/>
          </a:p>
          <a:p>
            <a:endParaRPr lang="es-PE" dirty="0"/>
          </a:p>
          <a:p>
            <a:r>
              <a:rPr lang="es-PE" dirty="0"/>
              <a:t>En HNDAC las enfermedad diarreas agudas en mayores 5 años estamos en zona de seguridad. </a:t>
            </a:r>
          </a:p>
        </p:txBody>
      </p:sp>
      <p:pic>
        <p:nvPicPr>
          <p:cNvPr id="2" name="Imagen 1"/>
          <p:cNvPicPr>
            <a:picLocks noChangeAspect="1"/>
          </p:cNvPicPr>
          <p:nvPr/>
        </p:nvPicPr>
        <p:blipFill>
          <a:blip r:embed="rId2"/>
          <a:stretch>
            <a:fillRect/>
          </a:stretch>
        </p:blipFill>
        <p:spPr>
          <a:xfrm>
            <a:off x="2876505" y="442630"/>
            <a:ext cx="9315495" cy="6090432"/>
          </a:xfrm>
          <a:prstGeom prst="rect">
            <a:avLst/>
          </a:prstGeom>
        </p:spPr>
      </p:pic>
    </p:spTree>
    <p:extLst>
      <p:ext uri="{BB962C8B-B14F-4D97-AF65-F5344CB8AC3E}">
        <p14:creationId xmlns:p14="http://schemas.microsoft.com/office/powerpoint/2010/main" val="30050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6176" y="5760984"/>
            <a:ext cx="11803862" cy="923330"/>
          </a:xfrm>
          <a:prstGeom prst="rect">
            <a:avLst/>
          </a:prstGeom>
          <a:noFill/>
        </p:spPr>
        <p:txBody>
          <a:bodyPr wrap="square" rtlCol="0">
            <a:spAutoFit/>
          </a:bodyPr>
          <a:lstStyle/>
          <a:p>
            <a:pPr algn="just"/>
            <a:r>
              <a:rPr lang="es-PE" dirty="0"/>
              <a:t>La Vigilancia de febriles es sensible y busca detectar oportunamente incrementos de febriles para investigar la posible detección de la circulación de etiologías entre ellas enfermedades respiratoria y por </a:t>
            </a:r>
            <a:r>
              <a:rPr lang="es-PE" dirty="0" err="1"/>
              <a:t>arbovirus</a:t>
            </a:r>
            <a:endParaRPr lang="es-PE" dirty="0"/>
          </a:p>
        </p:txBody>
      </p:sp>
      <p:pic>
        <p:nvPicPr>
          <p:cNvPr id="4" name="Imagen 3"/>
          <p:cNvPicPr>
            <a:picLocks noChangeAspect="1"/>
          </p:cNvPicPr>
          <p:nvPr/>
        </p:nvPicPr>
        <p:blipFill>
          <a:blip r:embed="rId2"/>
          <a:stretch>
            <a:fillRect/>
          </a:stretch>
        </p:blipFill>
        <p:spPr>
          <a:xfrm>
            <a:off x="519017" y="173685"/>
            <a:ext cx="11523953" cy="5587299"/>
          </a:xfrm>
          <a:prstGeom prst="rect">
            <a:avLst/>
          </a:prstGeom>
        </p:spPr>
      </p:pic>
    </p:spTree>
    <p:extLst>
      <p:ext uri="{BB962C8B-B14F-4D97-AF65-F5344CB8AC3E}">
        <p14:creationId xmlns:p14="http://schemas.microsoft.com/office/powerpoint/2010/main" val="98187192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1219</TotalTime>
  <Words>1709</Words>
  <Application>Microsoft Office PowerPoint</Application>
  <PresentationFormat>Panorámica</PresentationFormat>
  <Paragraphs>232</Paragraphs>
  <Slides>35</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Andalus</vt:lpstr>
      <vt:lpstr>Arial</vt:lpstr>
      <vt:lpstr>Arial Black</vt:lpstr>
      <vt:lpstr>Arial Narrow</vt:lpstr>
      <vt:lpstr>Calibri</vt:lpstr>
      <vt:lpstr>Calibri Light</vt:lpstr>
      <vt:lpstr>Century Gothic</vt:lpstr>
      <vt:lpstr>Times New Roman</vt:lpstr>
      <vt:lpstr>Wingdings 3</vt:lpstr>
      <vt:lpstr>Espiral</vt:lpstr>
      <vt:lpstr>Reporte Epidemiológico</vt:lpstr>
      <vt:lpstr>Presentación de PowerPoint</vt:lpstr>
      <vt:lpstr>“Es una oportunidad para reflexionar sobre las lecciones de la pandemia del COVID-19 y redoblar esfuerzos para garantizar el acceso a la salud y bienestar de todas las personas. La pandemia del COVID-19 puso en evidencia la fragilidad de los sistemas de salud y las desigualdades estructurales existentes para el efectivo acceso al derecho a la salud establecido en la Declaración Universal de Derechos Humanos. Al mismo tiempo, trajo consigo impactos y efectos en la salud y el bienestar de las personas que requieren repensar las políticas y reflexionar sobre las lecciones de esta pandemia”1  1 https://www.ippdh.mercosur.int/7-de-abril-dia-mundial-de-la-salud-derecho-a-la-salud-y-el-bienestar-para-todas-las-personas/.  </vt:lpstr>
      <vt:lpstr>Enfermedades o daños sujetos a vigilancia Epidemiológica año 2023</vt:lpstr>
      <vt:lpstr>Enfermedades o daños sujetos a Vigilancia Epidemiológica Confirmados Año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Presentación de PowerPoint</vt:lpstr>
      <vt:lpstr>Presentación de PowerPoint</vt:lpstr>
      <vt:lpstr>Presentación de PowerPoint</vt:lpstr>
      <vt:lpstr>Presentación de PowerPoint</vt:lpstr>
      <vt:lpstr>COMPOMENTE DE SALUD AMBIENTAL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Mendocilla Garcia</dc:creator>
  <cp:lastModifiedBy>Milagros Obregon</cp:lastModifiedBy>
  <cp:revision>75</cp:revision>
  <dcterms:created xsi:type="dcterms:W3CDTF">2023-03-08T16:33:08Z</dcterms:created>
  <dcterms:modified xsi:type="dcterms:W3CDTF">2023-05-09T14:26:45Z</dcterms:modified>
</cp:coreProperties>
</file>